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Modular" charset="1" panose="00000800000000000000"/>
      <p:regular r:id="rId10"/>
    </p:embeddedFont>
    <p:embeddedFont>
      <p:font typeface="Alice" charset="1" panose="00000500000000000000"/>
      <p:regular r:id="rId11"/>
    </p:embeddedFont>
    <p:embeddedFont>
      <p:font typeface="Alice Bold" charset="1" panose="00000500000000000000"/>
      <p:regular r:id="rId12"/>
    </p:embeddedFont>
    <p:embeddedFont>
      <p:font typeface="Alice Italics" charset="1" panose="00000500000000000000"/>
      <p:regular r:id="rId13"/>
    </p:embeddedFont>
    <p:embeddedFont>
      <p:font typeface="Alice Bold Italics"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 Id="rId5" Target="https://medium.com/data-folks-indonesia/augmentasi-data-pada-computer-vision-45c5ebe10e8f" TargetMode="External" Type="http://schemas.openxmlformats.org/officeDocument/2006/relationships/hyperlink"/><Relationship Id="rId6" Target="https://sadoradeyemi.medium.com/flowers-recognition-and-classification-using-deep-learning-model-f456d44cad14" TargetMode="External" Type="http://schemas.openxmlformats.org/officeDocument/2006/relationships/hyperlink"/><Relationship Id="rId7" Target="https://github.com/AbdulHafidh-AI/LAB-AI-Kelas-B-Tahun-2023/blob/master/horse-vs-humans.ipynb" TargetMode="External" Type="http://schemas.openxmlformats.org/officeDocument/2006/relationships/hyperlink"/><Relationship Id="rId8" Target="https://youtu.be/SdZpPqMXppw?si=tcoV-BLsaZfh4iQw"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0219">
                <a:alpha val="100000"/>
              </a:srgbClr>
            </a:gs>
            <a:gs pos="50000">
              <a:srgbClr val="000224">
                <a:alpha val="100000"/>
              </a:srgbClr>
            </a:gs>
            <a:gs pos="100000">
              <a:srgbClr val="0496BE">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65301" y="2380586"/>
            <a:ext cx="4448078" cy="4706961"/>
          </a:xfrm>
          <a:custGeom>
            <a:avLst/>
            <a:gdLst/>
            <a:ahLst/>
            <a:cxnLst/>
            <a:rect r="r" b="b" t="t" l="l"/>
            <a:pathLst>
              <a:path h="4706961" w="4448078">
                <a:moveTo>
                  <a:pt x="0" y="0"/>
                </a:moveTo>
                <a:lnTo>
                  <a:pt x="4448078" y="0"/>
                </a:lnTo>
                <a:lnTo>
                  <a:pt x="4448078" y="4706960"/>
                </a:lnTo>
                <a:lnTo>
                  <a:pt x="0" y="4706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43955" y="2859546"/>
            <a:ext cx="10891589" cy="3615690"/>
          </a:xfrm>
          <a:prstGeom prst="rect">
            <a:avLst/>
          </a:prstGeom>
        </p:spPr>
        <p:txBody>
          <a:bodyPr anchor="t" rtlCol="false" tIns="0" lIns="0" bIns="0" rIns="0">
            <a:spAutoFit/>
          </a:bodyPr>
          <a:lstStyle/>
          <a:p>
            <a:pPr algn="ctr">
              <a:lnSpc>
                <a:spcPts val="9660"/>
              </a:lnSpc>
            </a:pPr>
            <a:r>
              <a:rPr lang="en-US" sz="6900">
                <a:solidFill>
                  <a:srgbClr val="FFFFFF"/>
                </a:solidFill>
                <a:latin typeface="HK Modular"/>
              </a:rPr>
              <a:t>FLOWERS RECOGNITION</a:t>
            </a:r>
          </a:p>
          <a:p>
            <a:pPr algn="ctr">
              <a:lnSpc>
                <a:spcPts val="9660"/>
              </a:lnSpc>
              <a:spcBef>
                <a:spcPct val="0"/>
              </a:spcBef>
            </a:pPr>
            <a:r>
              <a:rPr lang="en-US" sz="6900">
                <a:solidFill>
                  <a:srgbClr val="FFFFFF"/>
                </a:solidFill>
                <a:latin typeface="HK Modular"/>
              </a:rPr>
              <a:t>DENGAN DNN</a:t>
            </a:r>
          </a:p>
        </p:txBody>
      </p:sp>
      <p:sp>
        <p:nvSpPr>
          <p:cNvPr name="Freeform 5" id="5"/>
          <p:cNvSpPr/>
          <p:nvPr/>
        </p:nvSpPr>
        <p:spPr>
          <a:xfrm flipH="false" flipV="false" rot="0">
            <a:off x="-2160746" y="7223945"/>
            <a:ext cx="9268915" cy="1515029"/>
          </a:xfrm>
          <a:custGeom>
            <a:avLst/>
            <a:gdLst/>
            <a:ahLst/>
            <a:cxnLst/>
            <a:rect r="r" b="b" t="t" l="l"/>
            <a:pathLst>
              <a:path h="1515029" w="9268915">
                <a:moveTo>
                  <a:pt x="0" y="0"/>
                </a:moveTo>
                <a:lnTo>
                  <a:pt x="9268915" y="0"/>
                </a:lnTo>
                <a:lnTo>
                  <a:pt x="9268915" y="1515029"/>
                </a:lnTo>
                <a:lnTo>
                  <a:pt x="0" y="1515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50138" y="7128695"/>
            <a:ext cx="6050635" cy="1615943"/>
          </a:xfrm>
          <a:prstGeom prst="rect">
            <a:avLst/>
          </a:prstGeom>
        </p:spPr>
        <p:txBody>
          <a:bodyPr anchor="t" rtlCol="false" tIns="0" lIns="0" bIns="0" rIns="0">
            <a:spAutoFit/>
          </a:bodyPr>
          <a:lstStyle/>
          <a:p>
            <a:pPr algn="ctr">
              <a:lnSpc>
                <a:spcPts val="6482"/>
              </a:lnSpc>
            </a:pPr>
            <a:r>
              <a:rPr lang="en-US" sz="4630">
                <a:solidFill>
                  <a:srgbClr val="FFFFFF"/>
                </a:solidFill>
                <a:latin typeface="Alice"/>
              </a:rPr>
              <a:t>Tasya Nadila </a:t>
            </a:r>
          </a:p>
          <a:p>
            <a:pPr algn="ctr">
              <a:lnSpc>
                <a:spcPts val="6482"/>
              </a:lnSpc>
              <a:spcBef>
                <a:spcPct val="0"/>
              </a:spcBef>
            </a:pPr>
            <a:r>
              <a:rPr lang="en-US" sz="4630">
                <a:solidFill>
                  <a:srgbClr val="FFFFFF"/>
                </a:solidFill>
                <a:latin typeface="Alice"/>
              </a:rPr>
              <a:t>2108107010036</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88587" y="188131"/>
            <a:ext cx="8780692" cy="9853588"/>
          </a:xfrm>
          <a:prstGeom prst="rect">
            <a:avLst/>
          </a:prstGeom>
        </p:spPr>
        <p:txBody>
          <a:bodyPr anchor="t" rtlCol="false" tIns="0" lIns="0" bIns="0" rIns="0">
            <a:spAutoFit/>
          </a:bodyPr>
          <a:lstStyle/>
          <a:p>
            <a:pPr algn="just">
              <a:lnSpc>
                <a:spcPts val="3413"/>
              </a:lnSpc>
            </a:pPr>
            <a:r>
              <a:rPr lang="en-US" sz="2438">
                <a:solidFill>
                  <a:srgbClr val="FFFFFF"/>
                </a:solidFill>
                <a:latin typeface="Alice"/>
              </a:rPr>
              <a:t>-Lapisan Conv2D:</a:t>
            </a:r>
          </a:p>
          <a:p>
            <a:pPr algn="just" marL="526465" indent="-263233" lvl="1">
              <a:lnSpc>
                <a:spcPts val="3413"/>
              </a:lnSpc>
              <a:buFont typeface="Arial"/>
              <a:buChar char="•"/>
            </a:pPr>
            <a:r>
              <a:rPr lang="en-US" sz="2438">
                <a:solidFill>
                  <a:srgbClr val="FFFFFF"/>
                </a:solidFill>
                <a:latin typeface="Alice"/>
              </a:rPr>
              <a:t>Conv2D pertama:</a:t>
            </a:r>
          </a:p>
          <a:p>
            <a:pPr algn="just" marL="526465" indent="-263233" lvl="1">
              <a:lnSpc>
                <a:spcPts val="3413"/>
              </a:lnSpc>
              <a:buFont typeface="Arial"/>
              <a:buChar char="•"/>
            </a:pPr>
            <a:r>
              <a:rPr lang="en-US" sz="2438">
                <a:solidFill>
                  <a:srgbClr val="FFFFFF"/>
                </a:solidFill>
                <a:latin typeface="Alice"/>
              </a:rPr>
              <a:t>Filter size: 3x3</a:t>
            </a:r>
          </a:p>
          <a:p>
            <a:pPr algn="just" marL="526465" indent="-263233" lvl="1">
              <a:lnSpc>
                <a:spcPts val="3413"/>
              </a:lnSpc>
              <a:buFont typeface="Arial"/>
              <a:buChar char="•"/>
            </a:pPr>
            <a:r>
              <a:rPr lang="en-US" sz="2438">
                <a:solidFill>
                  <a:srgbClr val="FFFFFF"/>
                </a:solidFill>
                <a:latin typeface="Alice"/>
              </a:rPr>
              <a:t>Input channels: 3 (karena gambar RGB)</a:t>
            </a:r>
          </a:p>
          <a:p>
            <a:pPr algn="just" marL="526465" indent="-263233" lvl="1">
              <a:lnSpc>
                <a:spcPts val="3413"/>
              </a:lnSpc>
              <a:buFont typeface="Arial"/>
              <a:buChar char="•"/>
            </a:pPr>
            <a:r>
              <a:rPr lang="en-US" sz="2438">
                <a:solidFill>
                  <a:srgbClr val="FFFFFF"/>
                </a:solidFill>
                <a:latin typeface="Alice"/>
              </a:rPr>
              <a:t>Number of filters: 16</a:t>
            </a:r>
          </a:p>
          <a:p>
            <a:pPr algn="just" marL="526465" indent="-263233" lvl="1">
              <a:lnSpc>
                <a:spcPts val="3413"/>
              </a:lnSpc>
              <a:buFont typeface="Arial"/>
              <a:buChar char="•"/>
            </a:pPr>
            <a:r>
              <a:rPr lang="en-US" sz="2438">
                <a:solidFill>
                  <a:srgbClr val="FFFFFF"/>
                </a:solidFill>
                <a:latin typeface="Alice"/>
              </a:rPr>
              <a:t>Jumlah bobot = (3 * 3 * 3 + 1) * 16 = 448 (termasuk bias)</a:t>
            </a:r>
          </a:p>
          <a:p>
            <a:pPr algn="just">
              <a:lnSpc>
                <a:spcPts val="3413"/>
              </a:lnSpc>
            </a:pPr>
            <a:r>
              <a:rPr lang="en-US" sz="2438">
                <a:solidFill>
                  <a:srgbClr val="FFFFFF"/>
                </a:solidFill>
                <a:latin typeface="Alice"/>
              </a:rPr>
              <a:t>    2. </a:t>
            </a:r>
            <a:r>
              <a:rPr lang="en-US" sz="2438">
                <a:solidFill>
                  <a:srgbClr val="FFFFFF"/>
                </a:solidFill>
                <a:latin typeface="Alice"/>
              </a:rPr>
              <a:t>Conv2D kedua:</a:t>
            </a:r>
          </a:p>
          <a:p>
            <a:pPr algn="just" marL="526465" indent="-263233" lvl="1">
              <a:lnSpc>
                <a:spcPts val="3413"/>
              </a:lnSpc>
              <a:buFont typeface="Arial"/>
              <a:buChar char="•"/>
            </a:pPr>
            <a:r>
              <a:rPr lang="en-US" sz="2438">
                <a:solidFill>
                  <a:srgbClr val="FFFFFF"/>
                </a:solidFill>
                <a:latin typeface="Alice"/>
              </a:rPr>
              <a:t>Filter size: 3x3</a:t>
            </a:r>
          </a:p>
          <a:p>
            <a:pPr algn="just" marL="526465" indent="-263233" lvl="1">
              <a:lnSpc>
                <a:spcPts val="3413"/>
              </a:lnSpc>
              <a:buFont typeface="Arial"/>
              <a:buChar char="•"/>
            </a:pPr>
            <a:r>
              <a:rPr lang="en-US" sz="2438">
                <a:solidFill>
                  <a:srgbClr val="FFFFFF"/>
                </a:solidFill>
                <a:latin typeface="Alice"/>
              </a:rPr>
              <a:t>Input channels: 16 (output dari Conv2D pertama)</a:t>
            </a:r>
          </a:p>
          <a:p>
            <a:pPr algn="just" marL="526465" indent="-263233" lvl="1">
              <a:lnSpc>
                <a:spcPts val="3413"/>
              </a:lnSpc>
              <a:buFont typeface="Arial"/>
              <a:buChar char="•"/>
            </a:pPr>
            <a:r>
              <a:rPr lang="en-US" sz="2438">
                <a:solidFill>
                  <a:srgbClr val="FFFFFF"/>
                </a:solidFill>
                <a:latin typeface="Alice"/>
              </a:rPr>
              <a:t>Number of filters: 32</a:t>
            </a:r>
          </a:p>
          <a:p>
            <a:pPr algn="just" marL="526465" indent="-263233" lvl="1">
              <a:lnSpc>
                <a:spcPts val="3413"/>
              </a:lnSpc>
              <a:buFont typeface="Arial"/>
              <a:buChar char="•"/>
            </a:pPr>
            <a:r>
              <a:rPr lang="en-US" sz="2438">
                <a:solidFill>
                  <a:srgbClr val="FFFFFF"/>
                </a:solidFill>
                <a:latin typeface="Alice"/>
              </a:rPr>
              <a:t>Jumlah bobot = (3 * 3 * 16 + 1) * 32 = 4640 (termasuk bias)</a:t>
            </a:r>
          </a:p>
          <a:p>
            <a:pPr algn="just">
              <a:lnSpc>
                <a:spcPts val="3413"/>
              </a:lnSpc>
            </a:pPr>
            <a:r>
              <a:rPr lang="en-US" sz="2438">
                <a:solidFill>
                  <a:srgbClr val="FFFFFF"/>
                </a:solidFill>
                <a:latin typeface="Alice"/>
              </a:rPr>
              <a:t>    3. </a:t>
            </a:r>
            <a:r>
              <a:rPr lang="en-US" sz="2438">
                <a:solidFill>
                  <a:srgbClr val="FFFFFF"/>
                </a:solidFill>
                <a:latin typeface="Alice"/>
              </a:rPr>
              <a:t>Conv2D ketiga:</a:t>
            </a:r>
          </a:p>
          <a:p>
            <a:pPr algn="just" marL="526465" indent="-263233" lvl="1">
              <a:lnSpc>
                <a:spcPts val="3413"/>
              </a:lnSpc>
              <a:buFont typeface="Arial"/>
              <a:buChar char="•"/>
            </a:pPr>
            <a:r>
              <a:rPr lang="en-US" sz="2438">
                <a:solidFill>
                  <a:srgbClr val="FFFFFF"/>
                </a:solidFill>
                <a:latin typeface="Alice"/>
              </a:rPr>
              <a:t>Filter size: 3x3</a:t>
            </a:r>
          </a:p>
          <a:p>
            <a:pPr algn="just" marL="526465" indent="-263233" lvl="1">
              <a:lnSpc>
                <a:spcPts val="3413"/>
              </a:lnSpc>
              <a:buFont typeface="Arial"/>
              <a:buChar char="•"/>
            </a:pPr>
            <a:r>
              <a:rPr lang="en-US" sz="2438">
                <a:solidFill>
                  <a:srgbClr val="FFFFFF"/>
                </a:solidFill>
                <a:latin typeface="Alice"/>
              </a:rPr>
              <a:t>Input channels: 32 (output dari Conv2D kedua)</a:t>
            </a:r>
          </a:p>
          <a:p>
            <a:pPr algn="just" marL="526465" indent="-263233" lvl="1">
              <a:lnSpc>
                <a:spcPts val="3413"/>
              </a:lnSpc>
              <a:buFont typeface="Arial"/>
              <a:buChar char="•"/>
            </a:pPr>
            <a:r>
              <a:rPr lang="en-US" sz="2438">
                <a:solidFill>
                  <a:srgbClr val="FFFFFF"/>
                </a:solidFill>
                <a:latin typeface="Alice"/>
              </a:rPr>
              <a:t>Number of filters: 64</a:t>
            </a:r>
          </a:p>
          <a:p>
            <a:pPr algn="just" marL="526465" indent="-263233" lvl="1">
              <a:lnSpc>
                <a:spcPts val="3413"/>
              </a:lnSpc>
              <a:buFont typeface="Arial"/>
              <a:buChar char="•"/>
            </a:pPr>
            <a:r>
              <a:rPr lang="en-US" sz="2438">
                <a:solidFill>
                  <a:srgbClr val="FFFFFF"/>
                </a:solidFill>
                <a:latin typeface="Alice"/>
              </a:rPr>
              <a:t>Jumlah bobot = (3 * 3 * 32 + 1) * 64 = 18496 (termasuk bias)</a:t>
            </a:r>
          </a:p>
          <a:p>
            <a:pPr algn="just">
              <a:lnSpc>
                <a:spcPts val="3413"/>
              </a:lnSpc>
            </a:pPr>
            <a:r>
              <a:rPr lang="en-US" sz="2438">
                <a:solidFill>
                  <a:srgbClr val="FFFFFF"/>
                </a:solidFill>
                <a:latin typeface="Alice"/>
              </a:rPr>
              <a:t>    4.</a:t>
            </a:r>
            <a:r>
              <a:rPr lang="en-US" sz="2438">
                <a:solidFill>
                  <a:srgbClr val="FFFFFF"/>
                </a:solidFill>
                <a:latin typeface="Alice"/>
              </a:rPr>
              <a:t>Conv2D keempat:</a:t>
            </a:r>
          </a:p>
          <a:p>
            <a:pPr algn="just" marL="526465" indent="-263233" lvl="1">
              <a:lnSpc>
                <a:spcPts val="3413"/>
              </a:lnSpc>
              <a:buFont typeface="Arial"/>
              <a:buChar char="•"/>
            </a:pPr>
            <a:r>
              <a:rPr lang="en-US" sz="2438">
                <a:solidFill>
                  <a:srgbClr val="FFFFFF"/>
                </a:solidFill>
                <a:latin typeface="Alice"/>
              </a:rPr>
              <a:t>Filter size: 3x3</a:t>
            </a:r>
          </a:p>
          <a:p>
            <a:pPr algn="just" marL="526465" indent="-263233" lvl="1">
              <a:lnSpc>
                <a:spcPts val="3413"/>
              </a:lnSpc>
              <a:buFont typeface="Arial"/>
              <a:buChar char="•"/>
            </a:pPr>
            <a:r>
              <a:rPr lang="en-US" sz="2438">
                <a:solidFill>
                  <a:srgbClr val="FFFFFF"/>
                </a:solidFill>
                <a:latin typeface="Alice"/>
              </a:rPr>
              <a:t>Input channels: 64 (output dari Conv2D ketiga)</a:t>
            </a:r>
          </a:p>
          <a:p>
            <a:pPr algn="just" marL="526465" indent="-263233" lvl="1">
              <a:lnSpc>
                <a:spcPts val="3413"/>
              </a:lnSpc>
              <a:buFont typeface="Arial"/>
              <a:buChar char="•"/>
            </a:pPr>
            <a:r>
              <a:rPr lang="en-US" sz="2438">
                <a:solidFill>
                  <a:srgbClr val="FFFFFF"/>
                </a:solidFill>
                <a:latin typeface="Alice"/>
              </a:rPr>
              <a:t>Number of filters: 128</a:t>
            </a:r>
          </a:p>
          <a:p>
            <a:pPr algn="just" marL="526465" indent="-263233" lvl="1">
              <a:lnSpc>
                <a:spcPts val="3413"/>
              </a:lnSpc>
              <a:buFont typeface="Arial"/>
              <a:buChar char="•"/>
            </a:pPr>
            <a:r>
              <a:rPr lang="en-US" sz="2438">
                <a:solidFill>
                  <a:srgbClr val="FFFFFF"/>
                </a:solidFill>
                <a:latin typeface="Alice"/>
              </a:rPr>
              <a:t>Jumlah bobot = (3 * 3 * 64 + 1) * 128 = 73856 (termasuk bias)</a:t>
            </a:r>
          </a:p>
          <a:p>
            <a:pPr algn="just">
              <a:lnSpc>
                <a:spcPts val="3413"/>
              </a:lnSpc>
            </a:pPr>
          </a:p>
          <a:p>
            <a:pPr algn="just">
              <a:lnSpc>
                <a:spcPts val="3413"/>
              </a:lnSpc>
              <a:spcBef>
                <a:spcPct val="0"/>
              </a:spcBef>
            </a:pPr>
          </a:p>
        </p:txBody>
      </p:sp>
      <p:sp>
        <p:nvSpPr>
          <p:cNvPr name="TextBox 3" id="3"/>
          <p:cNvSpPr txBox="true"/>
          <p:nvPr/>
        </p:nvSpPr>
        <p:spPr>
          <a:xfrm rot="0">
            <a:off x="9789891" y="197656"/>
            <a:ext cx="8223787" cy="4451606"/>
          </a:xfrm>
          <a:prstGeom prst="rect">
            <a:avLst/>
          </a:prstGeom>
        </p:spPr>
        <p:txBody>
          <a:bodyPr anchor="t" rtlCol="false" tIns="0" lIns="0" bIns="0" rIns="0">
            <a:spAutoFit/>
          </a:bodyPr>
          <a:lstStyle/>
          <a:p>
            <a:pPr>
              <a:lnSpc>
                <a:spcPts val="2960"/>
              </a:lnSpc>
              <a:spcBef>
                <a:spcPct val="0"/>
              </a:spcBef>
            </a:pPr>
            <a:r>
              <a:rPr lang="en-US" sz="2114">
                <a:solidFill>
                  <a:srgbClr val="FFFFFF"/>
                </a:solidFill>
                <a:latin typeface="Alice"/>
              </a:rPr>
              <a:t>-LAPISAN D</a:t>
            </a:r>
            <a:r>
              <a:rPr lang="en-US" sz="2114">
                <a:solidFill>
                  <a:srgbClr val="FFFFFF"/>
                </a:solidFill>
                <a:latin typeface="Alice"/>
              </a:rPr>
              <a:t>ENSE:</a:t>
            </a:r>
          </a:p>
          <a:p>
            <a:pPr marL="456611" indent="-228305" lvl="1">
              <a:lnSpc>
                <a:spcPts val="2960"/>
              </a:lnSpc>
              <a:spcBef>
                <a:spcPct val="0"/>
              </a:spcBef>
              <a:buFont typeface="Arial"/>
              <a:buChar char="•"/>
            </a:pPr>
            <a:r>
              <a:rPr lang="en-US" sz="2114">
                <a:solidFill>
                  <a:srgbClr val="FFFFFF"/>
                </a:solidFill>
                <a:latin typeface="Alice"/>
              </a:rPr>
              <a:t>DENSE PERTAMA:</a:t>
            </a:r>
          </a:p>
          <a:p>
            <a:pPr marL="456611" indent="-228305" lvl="1">
              <a:lnSpc>
                <a:spcPts val="2960"/>
              </a:lnSpc>
              <a:spcBef>
                <a:spcPct val="0"/>
              </a:spcBef>
              <a:buFont typeface="Arial"/>
              <a:buChar char="•"/>
            </a:pPr>
            <a:r>
              <a:rPr lang="en-US" sz="2114">
                <a:solidFill>
                  <a:srgbClr val="FFFFFF"/>
                </a:solidFill>
                <a:latin typeface="Alice"/>
              </a:rPr>
              <a:t>JUMLAH NEURON SEBELUMNYA (OUTPUT DARI FLATTEN): 5X5X128 = 3200 (OUTPUT DARI CONV2D KEEMPAT)</a:t>
            </a:r>
          </a:p>
          <a:p>
            <a:pPr marL="456611" indent="-228305" lvl="1">
              <a:lnSpc>
                <a:spcPts val="2960"/>
              </a:lnSpc>
              <a:spcBef>
                <a:spcPct val="0"/>
              </a:spcBef>
              <a:buFont typeface="Arial"/>
              <a:buChar char="•"/>
            </a:pPr>
            <a:r>
              <a:rPr lang="en-US" sz="2114">
                <a:solidFill>
                  <a:srgbClr val="FFFFFF"/>
                </a:solidFill>
                <a:latin typeface="Alice"/>
              </a:rPr>
              <a:t>JUMLAH NEURON SAAT INI: 128</a:t>
            </a:r>
          </a:p>
          <a:p>
            <a:pPr marL="456611" indent="-228305" lvl="1">
              <a:lnSpc>
                <a:spcPts val="2960"/>
              </a:lnSpc>
              <a:spcBef>
                <a:spcPct val="0"/>
              </a:spcBef>
              <a:buFont typeface="Arial"/>
              <a:buChar char="•"/>
            </a:pPr>
            <a:r>
              <a:rPr lang="en-US" sz="2114">
                <a:solidFill>
                  <a:srgbClr val="FFFFFF"/>
                </a:solidFill>
                <a:latin typeface="Alice"/>
              </a:rPr>
              <a:t>JUMLAH BOBOT = (3200 + 1) * 128 = 409728 (TERMASUK BIAS)</a:t>
            </a:r>
          </a:p>
          <a:p>
            <a:pPr>
              <a:lnSpc>
                <a:spcPts val="2960"/>
              </a:lnSpc>
              <a:spcBef>
                <a:spcPct val="0"/>
              </a:spcBef>
            </a:pPr>
            <a:r>
              <a:rPr lang="en-US" sz="2114">
                <a:solidFill>
                  <a:srgbClr val="FFFFFF"/>
                </a:solidFill>
                <a:latin typeface="Alice"/>
              </a:rPr>
              <a:t>    2. </a:t>
            </a:r>
            <a:r>
              <a:rPr lang="en-US" sz="2114">
                <a:solidFill>
                  <a:srgbClr val="FFFFFF"/>
                </a:solidFill>
                <a:latin typeface="Alice"/>
              </a:rPr>
              <a:t>DENSE KEDUA (OUTPUT LAYER):</a:t>
            </a:r>
          </a:p>
          <a:p>
            <a:pPr marL="456611" indent="-228305" lvl="1">
              <a:lnSpc>
                <a:spcPts val="2960"/>
              </a:lnSpc>
              <a:spcBef>
                <a:spcPct val="0"/>
              </a:spcBef>
              <a:buFont typeface="Arial"/>
              <a:buChar char="•"/>
            </a:pPr>
            <a:r>
              <a:rPr lang="en-US" sz="2114">
                <a:solidFill>
                  <a:srgbClr val="FFFFFF"/>
                </a:solidFill>
                <a:latin typeface="Alice"/>
              </a:rPr>
              <a:t>JUMLAH NEURON SEBELUMNYA: 128 (OUTPUT DARI DENSE PERTAMA)</a:t>
            </a:r>
          </a:p>
          <a:p>
            <a:pPr marL="456611" indent="-228305" lvl="1">
              <a:lnSpc>
                <a:spcPts val="2960"/>
              </a:lnSpc>
              <a:spcBef>
                <a:spcPct val="0"/>
              </a:spcBef>
              <a:buFont typeface="Arial"/>
              <a:buChar char="•"/>
            </a:pPr>
            <a:r>
              <a:rPr lang="en-US" sz="2114">
                <a:solidFill>
                  <a:srgbClr val="FFFFFF"/>
                </a:solidFill>
                <a:latin typeface="Alice"/>
              </a:rPr>
              <a:t>JUMLAH NEURON SAAT INI: 5 (NUM_CLASSES)</a:t>
            </a:r>
          </a:p>
          <a:p>
            <a:pPr marL="456611" indent="-228305" lvl="1">
              <a:lnSpc>
                <a:spcPts val="2960"/>
              </a:lnSpc>
              <a:spcBef>
                <a:spcPct val="0"/>
              </a:spcBef>
              <a:buFont typeface="Arial"/>
              <a:buChar char="•"/>
            </a:pPr>
            <a:r>
              <a:rPr lang="en-US" sz="2114">
                <a:solidFill>
                  <a:srgbClr val="FFFFFF"/>
                </a:solidFill>
                <a:latin typeface="Alice"/>
              </a:rPr>
              <a:t>JUMLAH BOBOT = (128 + 1) * 5 = 645 (TERMASUK BIAS)</a:t>
            </a:r>
          </a:p>
          <a:p>
            <a:pPr>
              <a:lnSpc>
                <a:spcPts val="296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40218" y="787902"/>
            <a:ext cx="16957983" cy="8775756"/>
          </a:xfrm>
          <a:custGeom>
            <a:avLst/>
            <a:gdLst/>
            <a:ahLst/>
            <a:cxnLst/>
            <a:rect r="r" b="b" t="t" l="l"/>
            <a:pathLst>
              <a:path h="8775756" w="16957983">
                <a:moveTo>
                  <a:pt x="0" y="0"/>
                </a:moveTo>
                <a:lnTo>
                  <a:pt x="16957983" y="0"/>
                </a:lnTo>
                <a:lnTo>
                  <a:pt x="16957983" y="8775757"/>
                </a:lnTo>
                <a:lnTo>
                  <a:pt x="0" y="8775757"/>
                </a:lnTo>
                <a:lnTo>
                  <a:pt x="0" y="0"/>
                </a:lnTo>
                <a:close/>
              </a:path>
            </a:pathLst>
          </a:custGeom>
          <a:blipFill>
            <a:blip r:embed="rId2">
              <a:alphaModFix amt="31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60413" y="1860518"/>
            <a:ext cx="13978658" cy="6000175"/>
          </a:xfrm>
          <a:prstGeom prst="rect">
            <a:avLst/>
          </a:prstGeom>
        </p:spPr>
        <p:txBody>
          <a:bodyPr anchor="t" rtlCol="false" tIns="0" lIns="0" bIns="0" rIns="0">
            <a:spAutoFit/>
          </a:bodyPr>
          <a:lstStyle/>
          <a:p>
            <a:pPr algn="just" marL="733548" indent="-366774" lvl="1">
              <a:lnSpc>
                <a:spcPts val="4756"/>
              </a:lnSpc>
              <a:buFont typeface="Arial"/>
              <a:buChar char="•"/>
            </a:pPr>
            <a:r>
              <a:rPr lang="en-US" sz="3397">
                <a:solidFill>
                  <a:srgbClr val="FFFFFF"/>
                </a:solidFill>
                <a:latin typeface="Alice"/>
              </a:rPr>
              <a:t>Bobot pada Conv2D pertama: 448</a:t>
            </a:r>
          </a:p>
          <a:p>
            <a:pPr algn="just" marL="733548" indent="-366774" lvl="1">
              <a:lnSpc>
                <a:spcPts val="4756"/>
              </a:lnSpc>
              <a:buFont typeface="Arial"/>
              <a:buChar char="•"/>
            </a:pPr>
            <a:r>
              <a:rPr lang="en-US" sz="3397">
                <a:solidFill>
                  <a:srgbClr val="FFFFFF"/>
                </a:solidFill>
                <a:latin typeface="Alice"/>
              </a:rPr>
              <a:t>Bobot pada Conv2D kedua: 4640</a:t>
            </a:r>
          </a:p>
          <a:p>
            <a:pPr algn="just" marL="733548" indent="-366774" lvl="1">
              <a:lnSpc>
                <a:spcPts val="4756"/>
              </a:lnSpc>
              <a:buFont typeface="Arial"/>
              <a:buChar char="•"/>
            </a:pPr>
            <a:r>
              <a:rPr lang="en-US" sz="3397">
                <a:solidFill>
                  <a:srgbClr val="FFFFFF"/>
                </a:solidFill>
                <a:latin typeface="Alice"/>
              </a:rPr>
              <a:t>Bobot pada Conv2D ketiga: 18496</a:t>
            </a:r>
          </a:p>
          <a:p>
            <a:pPr algn="just" marL="733548" indent="-366774" lvl="1">
              <a:lnSpc>
                <a:spcPts val="4756"/>
              </a:lnSpc>
              <a:buFont typeface="Arial"/>
              <a:buChar char="•"/>
            </a:pPr>
            <a:r>
              <a:rPr lang="en-US" sz="3397">
                <a:solidFill>
                  <a:srgbClr val="FFFFFF"/>
                </a:solidFill>
                <a:latin typeface="Alice"/>
              </a:rPr>
              <a:t>Bobot pada Conv2D keempat: 73856</a:t>
            </a:r>
          </a:p>
          <a:p>
            <a:pPr algn="just" marL="733548" indent="-366774" lvl="1">
              <a:lnSpc>
                <a:spcPts val="4756"/>
              </a:lnSpc>
              <a:buFont typeface="Arial"/>
              <a:buChar char="•"/>
            </a:pPr>
            <a:r>
              <a:rPr lang="en-US" sz="3397">
                <a:solidFill>
                  <a:srgbClr val="FFFFFF"/>
                </a:solidFill>
                <a:latin typeface="Alice"/>
              </a:rPr>
              <a:t>Bobot pada Dense pertama: 409728</a:t>
            </a:r>
          </a:p>
          <a:p>
            <a:pPr algn="just" marL="733548" indent="-366774" lvl="1">
              <a:lnSpc>
                <a:spcPts val="4756"/>
              </a:lnSpc>
              <a:buFont typeface="Arial"/>
              <a:buChar char="•"/>
            </a:pPr>
            <a:r>
              <a:rPr lang="en-US" sz="3397">
                <a:solidFill>
                  <a:srgbClr val="FFFFFF"/>
                </a:solidFill>
                <a:latin typeface="Alice"/>
              </a:rPr>
              <a:t>Bobot pada Dense kedua: 645</a:t>
            </a:r>
          </a:p>
          <a:p>
            <a:pPr algn="just">
              <a:lnSpc>
                <a:spcPts val="4756"/>
              </a:lnSpc>
            </a:pPr>
          </a:p>
          <a:p>
            <a:pPr algn="just">
              <a:lnSpc>
                <a:spcPts val="4756"/>
              </a:lnSpc>
            </a:pPr>
            <a:r>
              <a:rPr lang="en-US" sz="3397">
                <a:solidFill>
                  <a:srgbClr val="FFFFFF"/>
                </a:solidFill>
                <a:latin typeface="Alice"/>
              </a:rPr>
              <a:t>Total jumlah bobot adalah penjumlahan dari bobot-bobot di atas:</a:t>
            </a:r>
          </a:p>
          <a:p>
            <a:pPr algn="just">
              <a:lnSpc>
                <a:spcPts val="4756"/>
              </a:lnSpc>
            </a:pPr>
            <a:r>
              <a:rPr lang="en-US" sz="3397">
                <a:solidFill>
                  <a:srgbClr val="FFFFFF"/>
                </a:solidFill>
                <a:latin typeface="Alice"/>
              </a:rPr>
              <a:t>Total bobot = 448 + 4640 + 18496 + 73856 + 409728 + 645 = 504813</a:t>
            </a:r>
          </a:p>
          <a:p>
            <a:pPr algn="just">
              <a:lnSpc>
                <a:spcPts val="4756"/>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30D69">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824369" y="2552264"/>
            <a:ext cx="15261267" cy="5182472"/>
          </a:xfrm>
          <a:custGeom>
            <a:avLst/>
            <a:gdLst/>
            <a:ahLst/>
            <a:cxnLst/>
            <a:rect r="r" b="b" t="t" l="l"/>
            <a:pathLst>
              <a:path h="5182472" w="15261267">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4809" y="2124175"/>
            <a:ext cx="833648" cy="833648"/>
            <a:chOff x="0" y="0"/>
            <a:chExt cx="1111530" cy="1111530"/>
          </a:xfrm>
        </p:grpSpPr>
        <p:sp>
          <p:nvSpPr>
            <p:cNvPr name="Freeform 4" id="4"/>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4"/>
              <a:stretch>
                <a:fillRect l="0" t="0" r="0" b="0"/>
              </a:stretch>
            </a:blipFill>
          </p:spPr>
        </p:sp>
        <p:sp>
          <p:nvSpPr>
            <p:cNvPr name="TextBox 5" id="5"/>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strike="noStrike" u="none">
                  <a:solidFill>
                    <a:srgbClr val="FFFFFF"/>
                  </a:solidFill>
                  <a:latin typeface="HK Modular"/>
                </a:rPr>
                <a:t>1</a:t>
              </a:r>
            </a:p>
          </p:txBody>
        </p:sp>
      </p:grpSp>
      <p:grpSp>
        <p:nvGrpSpPr>
          <p:cNvPr name="Group 6" id="6"/>
          <p:cNvGrpSpPr/>
          <p:nvPr/>
        </p:nvGrpSpPr>
        <p:grpSpPr>
          <a:xfrm rot="0">
            <a:off x="1244809" y="4203574"/>
            <a:ext cx="833648" cy="833648"/>
            <a:chOff x="0" y="0"/>
            <a:chExt cx="1111530" cy="1111530"/>
          </a:xfrm>
        </p:grpSpPr>
        <p:sp>
          <p:nvSpPr>
            <p:cNvPr name="Freeform 7" id="7"/>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4"/>
              <a:stretch>
                <a:fillRect l="0" t="0" r="0" b="0"/>
              </a:stretch>
            </a:blipFill>
          </p:spPr>
        </p:sp>
        <p:sp>
          <p:nvSpPr>
            <p:cNvPr name="TextBox 8" id="8"/>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2</a:t>
              </a:r>
            </a:p>
          </p:txBody>
        </p:sp>
      </p:grpSp>
      <p:grpSp>
        <p:nvGrpSpPr>
          <p:cNvPr name="Group 9" id="9"/>
          <p:cNvGrpSpPr/>
          <p:nvPr/>
        </p:nvGrpSpPr>
        <p:grpSpPr>
          <a:xfrm rot="0">
            <a:off x="1244809" y="6284997"/>
            <a:ext cx="833648" cy="833648"/>
            <a:chOff x="0" y="0"/>
            <a:chExt cx="1111530" cy="1111530"/>
          </a:xfrm>
        </p:grpSpPr>
        <p:sp>
          <p:nvSpPr>
            <p:cNvPr name="Freeform 10" id="10"/>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4"/>
              <a:stretch>
                <a:fillRect l="0" t="0" r="0" b="0"/>
              </a:stretch>
            </a:blipFill>
          </p:spPr>
        </p:sp>
        <p:sp>
          <p:nvSpPr>
            <p:cNvPr name="TextBox 11" id="11"/>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3</a:t>
              </a:r>
            </a:p>
          </p:txBody>
        </p:sp>
      </p:grpSp>
      <p:grpSp>
        <p:nvGrpSpPr>
          <p:cNvPr name="Group 12" id="12"/>
          <p:cNvGrpSpPr/>
          <p:nvPr/>
        </p:nvGrpSpPr>
        <p:grpSpPr>
          <a:xfrm rot="0">
            <a:off x="1244809" y="8105711"/>
            <a:ext cx="833648" cy="833648"/>
            <a:chOff x="0" y="0"/>
            <a:chExt cx="1111530" cy="1111530"/>
          </a:xfrm>
        </p:grpSpPr>
        <p:sp>
          <p:nvSpPr>
            <p:cNvPr name="Freeform 13" id="13"/>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4"/>
              <a:stretch>
                <a:fillRect l="0" t="0" r="0" b="0"/>
              </a:stretch>
            </a:blipFill>
          </p:spPr>
        </p:sp>
        <p:sp>
          <p:nvSpPr>
            <p:cNvPr name="TextBox 14" id="14"/>
            <p:cNvSpPr txBox="true"/>
            <p:nvPr/>
          </p:nvSpPr>
          <p:spPr>
            <a:xfrm rot="0">
              <a:off x="345539" y="260853"/>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4</a:t>
              </a:r>
            </a:p>
          </p:txBody>
        </p:sp>
      </p:grpSp>
      <p:sp>
        <p:nvSpPr>
          <p:cNvPr name="TextBox 15" id="15"/>
          <p:cNvSpPr txBox="true"/>
          <p:nvPr/>
        </p:nvSpPr>
        <p:spPr>
          <a:xfrm rot="0">
            <a:off x="6286929" y="1069864"/>
            <a:ext cx="6209491" cy="775422"/>
          </a:xfrm>
          <a:prstGeom prst="rect">
            <a:avLst/>
          </a:prstGeom>
        </p:spPr>
        <p:txBody>
          <a:bodyPr anchor="t" rtlCol="false" tIns="0" lIns="0" bIns="0" rIns="0">
            <a:spAutoFit/>
          </a:bodyPr>
          <a:lstStyle/>
          <a:p>
            <a:pPr algn="ctr">
              <a:lnSpc>
                <a:spcPts val="6256"/>
              </a:lnSpc>
              <a:spcBef>
                <a:spcPct val="0"/>
              </a:spcBef>
            </a:pPr>
            <a:r>
              <a:rPr lang="en-US" sz="4468">
                <a:solidFill>
                  <a:srgbClr val="FFFFFF"/>
                </a:solidFill>
                <a:latin typeface="HK Modular"/>
              </a:rPr>
              <a:t>REFERENSI</a:t>
            </a:r>
          </a:p>
        </p:txBody>
      </p:sp>
      <p:sp>
        <p:nvSpPr>
          <p:cNvPr name="TextBox 16" id="16"/>
          <p:cNvSpPr txBox="true"/>
          <p:nvPr/>
        </p:nvSpPr>
        <p:spPr>
          <a:xfrm rot="0">
            <a:off x="2563226" y="2253717"/>
            <a:ext cx="14696074" cy="1207216"/>
          </a:xfrm>
          <a:prstGeom prst="rect">
            <a:avLst/>
          </a:prstGeom>
        </p:spPr>
        <p:txBody>
          <a:bodyPr anchor="t" rtlCol="false" tIns="0" lIns="0" bIns="0" rIns="0">
            <a:spAutoFit/>
          </a:bodyPr>
          <a:lstStyle/>
          <a:p>
            <a:pPr marL="0" indent="0" lvl="0">
              <a:lnSpc>
                <a:spcPts val="4860"/>
              </a:lnSpc>
              <a:spcBef>
                <a:spcPct val="0"/>
              </a:spcBef>
            </a:pPr>
            <a:r>
              <a:rPr lang="en-US" sz="3471" u="sng">
                <a:solidFill>
                  <a:srgbClr val="FFFFFF"/>
                </a:solidFill>
                <a:latin typeface="Alice"/>
                <a:hlinkClick r:id="rId5" tooltip="https://medium.com/data-folks-indonesia/augmentasi-data-pada-computer-vision-45c5ebe10e8f"/>
              </a:rPr>
              <a:t>https://medium.com/data-folks-indonesia/augmentasi-data-pada-computer-vision-45c5ebe10e8f</a:t>
            </a:r>
          </a:p>
        </p:txBody>
      </p:sp>
      <p:sp>
        <p:nvSpPr>
          <p:cNvPr name="TextBox 17" id="17"/>
          <p:cNvSpPr txBox="true"/>
          <p:nvPr/>
        </p:nvSpPr>
        <p:spPr>
          <a:xfrm rot="0">
            <a:off x="2563226" y="4127374"/>
            <a:ext cx="14696074" cy="1207216"/>
          </a:xfrm>
          <a:prstGeom prst="rect">
            <a:avLst/>
          </a:prstGeom>
        </p:spPr>
        <p:txBody>
          <a:bodyPr anchor="t" rtlCol="false" tIns="0" lIns="0" bIns="0" rIns="0">
            <a:spAutoFit/>
          </a:bodyPr>
          <a:lstStyle/>
          <a:p>
            <a:pPr marL="0" indent="0" lvl="0">
              <a:lnSpc>
                <a:spcPts val="4860"/>
              </a:lnSpc>
              <a:spcBef>
                <a:spcPct val="0"/>
              </a:spcBef>
            </a:pPr>
            <a:r>
              <a:rPr lang="en-US" sz="3471" u="sng">
                <a:solidFill>
                  <a:srgbClr val="FFFFFF"/>
                </a:solidFill>
                <a:latin typeface="Alice"/>
                <a:hlinkClick r:id="rId6" tooltip="https://sadoradeyemi.medium.com/flowers-recognition-and-classification-using-deep-learning-model-f456d44cad14"/>
              </a:rPr>
              <a:t>https://sadoradeyemi.medium.com/flowers-recognition-and-classification-using-deep-learning-model-f456d44cad14</a:t>
            </a:r>
          </a:p>
        </p:txBody>
      </p:sp>
      <p:sp>
        <p:nvSpPr>
          <p:cNvPr name="TextBox 18" id="18"/>
          <p:cNvSpPr txBox="true"/>
          <p:nvPr/>
        </p:nvSpPr>
        <p:spPr>
          <a:xfrm rot="0">
            <a:off x="2563226" y="6208797"/>
            <a:ext cx="14696074" cy="1207216"/>
          </a:xfrm>
          <a:prstGeom prst="rect">
            <a:avLst/>
          </a:prstGeom>
        </p:spPr>
        <p:txBody>
          <a:bodyPr anchor="t" rtlCol="false" tIns="0" lIns="0" bIns="0" rIns="0">
            <a:spAutoFit/>
          </a:bodyPr>
          <a:lstStyle/>
          <a:p>
            <a:pPr marL="0" indent="0" lvl="0">
              <a:lnSpc>
                <a:spcPts val="4860"/>
              </a:lnSpc>
              <a:spcBef>
                <a:spcPct val="0"/>
              </a:spcBef>
            </a:pPr>
            <a:r>
              <a:rPr lang="en-US" sz="3471" u="sng">
                <a:solidFill>
                  <a:srgbClr val="FFFFFF"/>
                </a:solidFill>
                <a:latin typeface="Alice"/>
                <a:hlinkClick r:id="rId7" tooltip="https://github.com/AbdulHafidh-AI/LAB-AI-Kelas-B-Tahun-2023/blob/master/horse-vs-humans.ipynb"/>
              </a:rPr>
              <a:t>https://github.com/AbdulHafidh-AI/LAB-AI-Kelas-B-Tahun-2023/blob/master/horse-vs-humans.ipynb</a:t>
            </a:r>
          </a:p>
        </p:txBody>
      </p:sp>
      <p:sp>
        <p:nvSpPr>
          <p:cNvPr name="TextBox 19" id="19"/>
          <p:cNvSpPr txBox="true"/>
          <p:nvPr/>
        </p:nvSpPr>
        <p:spPr>
          <a:xfrm rot="0">
            <a:off x="2563226" y="8185626"/>
            <a:ext cx="14696074" cy="597616"/>
          </a:xfrm>
          <a:prstGeom prst="rect">
            <a:avLst/>
          </a:prstGeom>
        </p:spPr>
        <p:txBody>
          <a:bodyPr anchor="t" rtlCol="false" tIns="0" lIns="0" bIns="0" rIns="0">
            <a:spAutoFit/>
          </a:bodyPr>
          <a:lstStyle/>
          <a:p>
            <a:pPr marL="0" indent="0" lvl="0">
              <a:lnSpc>
                <a:spcPts val="4860"/>
              </a:lnSpc>
              <a:spcBef>
                <a:spcPct val="0"/>
              </a:spcBef>
            </a:pPr>
            <a:r>
              <a:rPr lang="en-US" sz="3471" u="sng">
                <a:solidFill>
                  <a:srgbClr val="FFFFFF"/>
                </a:solidFill>
                <a:latin typeface="Alice"/>
                <a:hlinkClick r:id="rId8" tooltip="https://youtu.be/SdZpPqMXppw?si=tcoV-BLsaZfh4iQw"/>
              </a:rPr>
              <a:t>https://youtu.be/SdZpPqMXppw?si=tcoV-BLsaZfh4iQw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91634" y="-4392134"/>
            <a:ext cx="19071268" cy="19071268"/>
          </a:xfrm>
          <a:custGeom>
            <a:avLst/>
            <a:gdLst/>
            <a:ahLst/>
            <a:cxnLst/>
            <a:rect r="r" b="b" t="t" l="l"/>
            <a:pathLst>
              <a:path h="19071268" w="19071268">
                <a:moveTo>
                  <a:pt x="0" y="0"/>
                </a:moveTo>
                <a:lnTo>
                  <a:pt x="19071268" y="0"/>
                </a:lnTo>
                <a:lnTo>
                  <a:pt x="19071268" y="19071268"/>
                </a:lnTo>
                <a:lnTo>
                  <a:pt x="0" y="1907126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36511" y="3669718"/>
            <a:ext cx="13214978" cy="3254188"/>
          </a:xfrm>
          <a:custGeom>
            <a:avLst/>
            <a:gdLst/>
            <a:ahLst/>
            <a:cxnLst/>
            <a:rect r="r" b="b" t="t" l="l"/>
            <a:pathLst>
              <a:path h="3254188" w="13214978">
                <a:moveTo>
                  <a:pt x="0" y="0"/>
                </a:moveTo>
                <a:lnTo>
                  <a:pt x="13214978" y="0"/>
                </a:lnTo>
                <a:lnTo>
                  <a:pt x="13214978" y="3254189"/>
                </a:lnTo>
                <a:lnTo>
                  <a:pt x="0" y="3254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83148" y="4721368"/>
            <a:ext cx="12577845" cy="1036590"/>
          </a:xfrm>
          <a:prstGeom prst="rect">
            <a:avLst/>
          </a:prstGeom>
        </p:spPr>
        <p:txBody>
          <a:bodyPr anchor="t" rtlCol="false" tIns="0" lIns="0" bIns="0" rIns="0">
            <a:spAutoFit/>
          </a:bodyPr>
          <a:lstStyle/>
          <a:p>
            <a:pPr algn="ctr" marL="0" indent="0" lvl="0">
              <a:lnSpc>
                <a:spcPts val="8490"/>
              </a:lnSpc>
              <a:spcBef>
                <a:spcPct val="0"/>
              </a:spcBef>
            </a:pPr>
            <a:r>
              <a:rPr lang="en-US" sz="6064">
                <a:solidFill>
                  <a:srgbClr val="FFFFFF"/>
                </a:solidFill>
                <a:latin typeface="Alice Bold"/>
              </a:rPr>
              <a:t>THANK YOU</a:t>
            </a:r>
          </a:p>
        </p:txBody>
      </p:sp>
      <p:sp>
        <p:nvSpPr>
          <p:cNvPr name="Freeform 5" id="5"/>
          <p:cNvSpPr/>
          <p:nvPr/>
        </p:nvSpPr>
        <p:spPr>
          <a:xfrm flipH="false" flipV="false" rot="0">
            <a:off x="13862687" y="1350027"/>
            <a:ext cx="3396613" cy="3552014"/>
          </a:xfrm>
          <a:custGeom>
            <a:avLst/>
            <a:gdLst/>
            <a:ahLst/>
            <a:cxnLst/>
            <a:rect r="r" b="b" t="t" l="l"/>
            <a:pathLst>
              <a:path h="3552014" w="3396613">
                <a:moveTo>
                  <a:pt x="0" y="0"/>
                </a:moveTo>
                <a:lnTo>
                  <a:pt x="3396613" y="0"/>
                </a:lnTo>
                <a:lnTo>
                  <a:pt x="3396613" y="3552014"/>
                </a:lnTo>
                <a:lnTo>
                  <a:pt x="0" y="3552014"/>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30D69">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824369" y="2552264"/>
            <a:ext cx="15261267" cy="5182472"/>
          </a:xfrm>
          <a:custGeom>
            <a:avLst/>
            <a:gdLst/>
            <a:ahLst/>
            <a:cxnLst/>
            <a:rect r="r" b="b" t="t" l="l"/>
            <a:pathLst>
              <a:path h="5182472" w="15261267">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5609" y="2505160"/>
            <a:ext cx="4960720" cy="5553045"/>
          </a:xfrm>
          <a:custGeom>
            <a:avLst/>
            <a:gdLst/>
            <a:ahLst/>
            <a:cxnLst/>
            <a:rect r="r" b="b" t="t" l="l"/>
            <a:pathLst>
              <a:path h="5553045" w="4960720">
                <a:moveTo>
                  <a:pt x="0" y="0"/>
                </a:moveTo>
                <a:lnTo>
                  <a:pt x="4960720" y="0"/>
                </a:lnTo>
                <a:lnTo>
                  <a:pt x="4960720" y="5553045"/>
                </a:lnTo>
                <a:lnTo>
                  <a:pt x="0" y="5553045"/>
                </a:lnTo>
                <a:lnTo>
                  <a:pt x="0" y="0"/>
                </a:lnTo>
                <a:close/>
              </a:path>
            </a:pathLst>
          </a:custGeom>
          <a:blipFill>
            <a:blip r:embed="rId4"/>
            <a:stretch>
              <a:fillRect l="0" t="0" r="0" b="0"/>
            </a:stretch>
          </a:blipFill>
        </p:spPr>
      </p:sp>
      <p:sp>
        <p:nvSpPr>
          <p:cNvPr name="TextBox 4" id="4"/>
          <p:cNvSpPr txBox="true"/>
          <p:nvPr/>
        </p:nvSpPr>
        <p:spPr>
          <a:xfrm rot="0">
            <a:off x="6286929" y="1069864"/>
            <a:ext cx="4220652" cy="775422"/>
          </a:xfrm>
          <a:prstGeom prst="rect">
            <a:avLst/>
          </a:prstGeom>
        </p:spPr>
        <p:txBody>
          <a:bodyPr anchor="t" rtlCol="false" tIns="0" lIns="0" bIns="0" rIns="0">
            <a:spAutoFit/>
          </a:bodyPr>
          <a:lstStyle/>
          <a:p>
            <a:pPr algn="ctr">
              <a:lnSpc>
                <a:spcPts val="6256"/>
              </a:lnSpc>
              <a:spcBef>
                <a:spcPct val="0"/>
              </a:spcBef>
            </a:pPr>
            <a:r>
              <a:rPr lang="en-US" sz="4468">
                <a:solidFill>
                  <a:srgbClr val="FFFFFF"/>
                </a:solidFill>
                <a:latin typeface="HK Modular"/>
              </a:rPr>
              <a:t>KONTEN</a:t>
            </a:r>
          </a:p>
        </p:txBody>
      </p:sp>
      <p:sp>
        <p:nvSpPr>
          <p:cNvPr name="TextBox 5" id="5"/>
          <p:cNvSpPr txBox="true"/>
          <p:nvPr/>
        </p:nvSpPr>
        <p:spPr>
          <a:xfrm rot="0">
            <a:off x="8020842" y="2165751"/>
            <a:ext cx="8741092" cy="602618"/>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Jenis kasus dan dataset</a:t>
            </a:r>
          </a:p>
        </p:txBody>
      </p:sp>
      <p:grpSp>
        <p:nvGrpSpPr>
          <p:cNvPr name="Group 6" id="6"/>
          <p:cNvGrpSpPr/>
          <p:nvPr/>
        </p:nvGrpSpPr>
        <p:grpSpPr>
          <a:xfrm rot="0">
            <a:off x="7022730" y="2168338"/>
            <a:ext cx="833648" cy="833648"/>
            <a:chOff x="0" y="0"/>
            <a:chExt cx="1111530" cy="1111530"/>
          </a:xfrm>
        </p:grpSpPr>
        <p:sp>
          <p:nvSpPr>
            <p:cNvPr name="Freeform 7" id="7"/>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8" id="8"/>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strike="noStrike" u="none">
                  <a:solidFill>
                    <a:srgbClr val="FFFFFF"/>
                  </a:solidFill>
                  <a:latin typeface="HK Modular"/>
                </a:rPr>
                <a:t>1</a:t>
              </a:r>
            </a:p>
          </p:txBody>
        </p:sp>
      </p:grpSp>
      <p:sp>
        <p:nvSpPr>
          <p:cNvPr name="TextBox 9" id="9"/>
          <p:cNvSpPr txBox="true"/>
          <p:nvPr/>
        </p:nvSpPr>
        <p:spPr>
          <a:xfrm rot="0">
            <a:off x="8020842" y="3355428"/>
            <a:ext cx="8741092" cy="602618"/>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Jumlah fitur dan jumlah label</a:t>
            </a:r>
          </a:p>
        </p:txBody>
      </p:sp>
      <p:grpSp>
        <p:nvGrpSpPr>
          <p:cNvPr name="Group 10" id="10"/>
          <p:cNvGrpSpPr/>
          <p:nvPr/>
        </p:nvGrpSpPr>
        <p:grpSpPr>
          <a:xfrm rot="0">
            <a:off x="7022730" y="3278013"/>
            <a:ext cx="833648" cy="833648"/>
            <a:chOff x="0" y="0"/>
            <a:chExt cx="1111530" cy="1111530"/>
          </a:xfrm>
        </p:grpSpPr>
        <p:sp>
          <p:nvSpPr>
            <p:cNvPr name="Freeform 11" id="11"/>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2" id="12"/>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2</a:t>
              </a:r>
            </a:p>
          </p:txBody>
        </p:sp>
      </p:grpSp>
      <p:sp>
        <p:nvSpPr>
          <p:cNvPr name="TextBox 13" id="13"/>
          <p:cNvSpPr txBox="true"/>
          <p:nvPr/>
        </p:nvSpPr>
        <p:spPr>
          <a:xfrm rot="0">
            <a:off x="8020842" y="4311905"/>
            <a:ext cx="8741092" cy="1217219"/>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Jenis jaringan saraf tiruan yang digunakan dan jenis optimisasi</a:t>
            </a:r>
          </a:p>
        </p:txBody>
      </p:sp>
      <p:grpSp>
        <p:nvGrpSpPr>
          <p:cNvPr name="Group 14" id="14"/>
          <p:cNvGrpSpPr/>
          <p:nvPr/>
        </p:nvGrpSpPr>
        <p:grpSpPr>
          <a:xfrm rot="0">
            <a:off x="7022730" y="4541791"/>
            <a:ext cx="833648" cy="833648"/>
            <a:chOff x="0" y="0"/>
            <a:chExt cx="1111530" cy="1111530"/>
          </a:xfrm>
        </p:grpSpPr>
        <p:sp>
          <p:nvSpPr>
            <p:cNvPr name="Freeform 15" id="15"/>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6" id="16"/>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3</a:t>
              </a:r>
            </a:p>
          </p:txBody>
        </p:sp>
      </p:grpSp>
      <p:sp>
        <p:nvSpPr>
          <p:cNvPr name="TextBox 17" id="17"/>
          <p:cNvSpPr txBox="true"/>
          <p:nvPr/>
        </p:nvSpPr>
        <p:spPr>
          <a:xfrm rot="0">
            <a:off x="8020842" y="5852974"/>
            <a:ext cx="8741092" cy="602618"/>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Jenis fungsi aktivasi yang digunakan </a:t>
            </a:r>
          </a:p>
        </p:txBody>
      </p:sp>
      <p:sp>
        <p:nvSpPr>
          <p:cNvPr name="Freeform 18" id="18"/>
          <p:cNvSpPr/>
          <p:nvPr/>
        </p:nvSpPr>
        <p:spPr>
          <a:xfrm flipH="false" flipV="false" rot="0">
            <a:off x="7022730" y="5804064"/>
            <a:ext cx="833648" cy="833648"/>
          </a:xfrm>
          <a:custGeom>
            <a:avLst/>
            <a:gdLst/>
            <a:ahLst/>
            <a:cxnLst/>
            <a:rect r="r" b="b" t="t" l="l"/>
            <a:pathLst>
              <a:path h="833648" w="833648">
                <a:moveTo>
                  <a:pt x="0" y="0"/>
                </a:moveTo>
                <a:lnTo>
                  <a:pt x="833648" y="0"/>
                </a:lnTo>
                <a:lnTo>
                  <a:pt x="833648" y="833647"/>
                </a:lnTo>
                <a:lnTo>
                  <a:pt x="0" y="833647"/>
                </a:lnTo>
                <a:lnTo>
                  <a:pt x="0" y="0"/>
                </a:lnTo>
                <a:close/>
              </a:path>
            </a:pathLst>
          </a:custGeom>
          <a:blipFill>
            <a:blip r:embed="rId5"/>
            <a:stretch>
              <a:fillRect l="0" t="0" r="0" b="0"/>
            </a:stretch>
          </a:blipFill>
        </p:spPr>
      </p:sp>
      <p:sp>
        <p:nvSpPr>
          <p:cNvPr name="TextBox 19" id="19"/>
          <p:cNvSpPr txBox="true"/>
          <p:nvPr/>
        </p:nvSpPr>
        <p:spPr>
          <a:xfrm rot="0">
            <a:off x="7281884" y="5987797"/>
            <a:ext cx="315340" cy="369054"/>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4</a:t>
            </a:r>
          </a:p>
        </p:txBody>
      </p:sp>
      <p:sp>
        <p:nvSpPr>
          <p:cNvPr name="TextBox 20" id="20"/>
          <p:cNvSpPr txBox="true"/>
          <p:nvPr/>
        </p:nvSpPr>
        <p:spPr>
          <a:xfrm rot="0">
            <a:off x="8020842" y="6808017"/>
            <a:ext cx="8741092" cy="1217219"/>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Jumlah hidden layer dan total hidden node perlayer</a:t>
            </a:r>
          </a:p>
        </p:txBody>
      </p:sp>
      <p:grpSp>
        <p:nvGrpSpPr>
          <p:cNvPr name="Group 21" id="21"/>
          <p:cNvGrpSpPr/>
          <p:nvPr/>
        </p:nvGrpSpPr>
        <p:grpSpPr>
          <a:xfrm rot="0">
            <a:off x="7022730" y="6858517"/>
            <a:ext cx="833648" cy="833648"/>
            <a:chOff x="0" y="0"/>
            <a:chExt cx="1111530" cy="1111530"/>
          </a:xfrm>
        </p:grpSpPr>
        <p:sp>
          <p:nvSpPr>
            <p:cNvPr name="Freeform 22" id="22"/>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23" id="23"/>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5</a:t>
              </a:r>
            </a:p>
          </p:txBody>
        </p:sp>
      </p:grpSp>
      <p:sp>
        <p:nvSpPr>
          <p:cNvPr name="Freeform 24" id="24"/>
          <p:cNvSpPr/>
          <p:nvPr/>
        </p:nvSpPr>
        <p:spPr>
          <a:xfrm flipH="false" flipV="false" rot="0">
            <a:off x="7022730" y="8300246"/>
            <a:ext cx="833648" cy="833648"/>
          </a:xfrm>
          <a:custGeom>
            <a:avLst/>
            <a:gdLst/>
            <a:ahLst/>
            <a:cxnLst/>
            <a:rect r="r" b="b" t="t" l="l"/>
            <a:pathLst>
              <a:path h="833648" w="833648">
                <a:moveTo>
                  <a:pt x="0" y="0"/>
                </a:moveTo>
                <a:lnTo>
                  <a:pt x="833648" y="0"/>
                </a:lnTo>
                <a:lnTo>
                  <a:pt x="833648" y="833648"/>
                </a:lnTo>
                <a:lnTo>
                  <a:pt x="0" y="833648"/>
                </a:lnTo>
                <a:lnTo>
                  <a:pt x="0" y="0"/>
                </a:lnTo>
                <a:close/>
              </a:path>
            </a:pathLst>
          </a:custGeom>
          <a:blipFill>
            <a:blip r:embed="rId5"/>
            <a:stretch>
              <a:fillRect l="0" t="0" r="0" b="0"/>
            </a:stretch>
          </a:blipFill>
        </p:spPr>
      </p:sp>
      <p:sp>
        <p:nvSpPr>
          <p:cNvPr name="TextBox 25" id="25"/>
          <p:cNvSpPr txBox="true"/>
          <p:nvPr/>
        </p:nvSpPr>
        <p:spPr>
          <a:xfrm rot="0">
            <a:off x="7281884" y="8508720"/>
            <a:ext cx="315340" cy="369075"/>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6</a:t>
            </a:r>
          </a:p>
        </p:txBody>
      </p:sp>
      <p:sp>
        <p:nvSpPr>
          <p:cNvPr name="TextBox 26" id="26"/>
          <p:cNvSpPr txBox="true"/>
          <p:nvPr/>
        </p:nvSpPr>
        <p:spPr>
          <a:xfrm rot="0">
            <a:off x="8020842" y="8377661"/>
            <a:ext cx="8741092" cy="602618"/>
          </a:xfrm>
          <a:prstGeom prst="rect">
            <a:avLst/>
          </a:prstGeom>
        </p:spPr>
        <p:txBody>
          <a:bodyPr anchor="t" rtlCol="false" tIns="0" lIns="0" bIns="0" rIns="0">
            <a:spAutoFit/>
          </a:bodyPr>
          <a:lstStyle/>
          <a:p>
            <a:pPr marL="0" indent="0" lvl="0">
              <a:lnSpc>
                <a:spcPts val="4860"/>
              </a:lnSpc>
              <a:spcBef>
                <a:spcPct val="0"/>
              </a:spcBef>
            </a:pPr>
            <a:r>
              <a:rPr lang="en-US" sz="3471">
                <a:solidFill>
                  <a:srgbClr val="FFFFFF"/>
                </a:solidFill>
                <a:latin typeface="Alice"/>
              </a:rPr>
              <a:t>Jumlah total bobot (weight)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496BE">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675087" y="2644469"/>
            <a:ext cx="16584213" cy="7069021"/>
          </a:xfrm>
          <a:custGeom>
            <a:avLst/>
            <a:gdLst/>
            <a:ahLst/>
            <a:cxnLst/>
            <a:rect r="r" b="b" t="t" l="l"/>
            <a:pathLst>
              <a:path h="7069021" w="16584213">
                <a:moveTo>
                  <a:pt x="0" y="0"/>
                </a:moveTo>
                <a:lnTo>
                  <a:pt x="16584213" y="0"/>
                </a:lnTo>
                <a:lnTo>
                  <a:pt x="16584213" y="7069021"/>
                </a:lnTo>
                <a:lnTo>
                  <a:pt x="0" y="70690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129140" y="3006628"/>
            <a:ext cx="13676106" cy="6278028"/>
          </a:xfrm>
          <a:prstGeom prst="rect">
            <a:avLst/>
          </a:prstGeom>
        </p:spPr>
        <p:txBody>
          <a:bodyPr anchor="t" rtlCol="false" tIns="0" lIns="0" bIns="0" rIns="0">
            <a:spAutoFit/>
          </a:bodyPr>
          <a:lstStyle/>
          <a:p>
            <a:pPr>
              <a:lnSpc>
                <a:spcPts val="4984"/>
              </a:lnSpc>
            </a:pPr>
            <a:r>
              <a:rPr lang="en-US" sz="3560">
                <a:solidFill>
                  <a:srgbClr val="FFFFFF"/>
                </a:solidFill>
                <a:latin typeface="Alice"/>
              </a:rPr>
              <a:t>pada tugas ini jenis kasus yang digunakan adalah klasifikasi gambar.</a:t>
            </a:r>
          </a:p>
          <a:p>
            <a:pPr>
              <a:lnSpc>
                <a:spcPts val="4984"/>
              </a:lnSpc>
            </a:pPr>
          </a:p>
          <a:p>
            <a:pPr>
              <a:lnSpc>
                <a:spcPts val="4984"/>
              </a:lnSpc>
            </a:pPr>
            <a:r>
              <a:rPr lang="en-US" sz="3560">
                <a:solidFill>
                  <a:srgbClr val="FFFFFF"/>
                </a:solidFill>
                <a:latin typeface="Alice"/>
              </a:rPr>
              <a:t>Dataset yang digunakan yaitu dataset  flower recognition yang diambil dari kaggle. Data set ini memiliki 4242 gambar bunga, yang terdiri dari 5 class yaitu daisy, dandelion,  rose, sunflower, dan tulip. Tiap class memiliki jumlah gambar kurang lebih 800-an.</a:t>
            </a:r>
          </a:p>
          <a:p>
            <a:pPr>
              <a:lnSpc>
                <a:spcPts val="4984"/>
              </a:lnSpc>
            </a:pPr>
            <a:r>
              <a:rPr lang="en-US" sz="3560">
                <a:solidFill>
                  <a:srgbClr val="FFFFFF"/>
                </a:solidFill>
                <a:latin typeface="Alice"/>
              </a:rPr>
              <a:t>LINK DATASET:</a:t>
            </a:r>
          </a:p>
          <a:p>
            <a:pPr>
              <a:lnSpc>
                <a:spcPts val="4984"/>
              </a:lnSpc>
            </a:pPr>
            <a:r>
              <a:rPr lang="en-US" sz="3560">
                <a:solidFill>
                  <a:srgbClr val="FFFFFF"/>
                </a:solidFill>
                <a:latin typeface="Alice"/>
              </a:rPr>
              <a:t>https://www.kaggle.com/datasets/alxmamaev/flowers-recognition</a:t>
            </a:r>
          </a:p>
          <a:p>
            <a:pPr>
              <a:lnSpc>
                <a:spcPts val="4984"/>
              </a:lnSpc>
              <a:spcBef>
                <a:spcPct val="0"/>
              </a:spcBef>
            </a:pPr>
          </a:p>
        </p:txBody>
      </p:sp>
      <p:sp>
        <p:nvSpPr>
          <p:cNvPr name="Freeform 8" id="8"/>
          <p:cNvSpPr/>
          <p:nvPr/>
        </p:nvSpPr>
        <p:spPr>
          <a:xfrm flipH="true" flipV="false" rot="0">
            <a:off x="15108644" y="6414903"/>
            <a:ext cx="4973254" cy="5100773"/>
          </a:xfrm>
          <a:custGeom>
            <a:avLst/>
            <a:gdLst/>
            <a:ahLst/>
            <a:cxnLst/>
            <a:rect r="r" b="b" t="t" l="l"/>
            <a:pathLst>
              <a:path h="5100773" w="4973254">
                <a:moveTo>
                  <a:pt x="4973254" y="0"/>
                </a:moveTo>
                <a:lnTo>
                  <a:pt x="0" y="0"/>
                </a:lnTo>
                <a:lnTo>
                  <a:pt x="0" y="5100773"/>
                </a:lnTo>
                <a:lnTo>
                  <a:pt x="4973254" y="5100773"/>
                </a:lnTo>
                <a:lnTo>
                  <a:pt x="4973254" y="0"/>
                </a:lnTo>
                <a:close/>
              </a:path>
            </a:pathLst>
          </a:custGeom>
          <a:blipFill>
            <a:blip r:embed="rId6"/>
            <a:stretch>
              <a:fillRect l="0" t="0" r="0" b="0"/>
            </a:stretch>
          </a:blipFill>
        </p:spPr>
      </p:sp>
      <p:sp>
        <p:nvSpPr>
          <p:cNvPr name="TextBox 9" id="9"/>
          <p:cNvSpPr txBox="true"/>
          <p:nvPr/>
        </p:nvSpPr>
        <p:spPr>
          <a:xfrm rot="0">
            <a:off x="2353476" y="1141492"/>
            <a:ext cx="11469711" cy="726117"/>
          </a:xfrm>
          <a:prstGeom prst="rect">
            <a:avLst/>
          </a:prstGeom>
        </p:spPr>
        <p:txBody>
          <a:bodyPr anchor="t" rtlCol="false" tIns="0" lIns="0" bIns="0" rIns="0">
            <a:spAutoFit/>
          </a:bodyPr>
          <a:lstStyle/>
          <a:p>
            <a:pPr marL="0" indent="0" lvl="0">
              <a:lnSpc>
                <a:spcPts val="5969"/>
              </a:lnSpc>
              <a:spcBef>
                <a:spcPct val="0"/>
              </a:spcBef>
            </a:pPr>
            <a:r>
              <a:rPr lang="en-US" sz="4263">
                <a:solidFill>
                  <a:srgbClr val="FFFFFF"/>
                </a:solidFill>
                <a:latin typeface="HK Modular"/>
              </a:rPr>
              <a:t>Jenis kasus dan Dataset</a:t>
            </a:r>
          </a:p>
        </p:txBody>
      </p:sp>
      <p:grpSp>
        <p:nvGrpSpPr>
          <p:cNvPr name="Group 10" id="10"/>
          <p:cNvGrpSpPr/>
          <p:nvPr/>
        </p:nvGrpSpPr>
        <p:grpSpPr>
          <a:xfrm rot="0">
            <a:off x="1021921" y="1028700"/>
            <a:ext cx="1037426" cy="1037426"/>
            <a:chOff x="0" y="0"/>
            <a:chExt cx="1383234" cy="1383234"/>
          </a:xfrm>
        </p:grpSpPr>
        <p:sp>
          <p:nvSpPr>
            <p:cNvPr name="Freeform 11" id="11"/>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7"/>
              <a:stretch>
                <a:fillRect l="0" t="0" r="0" b="0"/>
              </a:stretch>
            </a:blipFill>
          </p:spPr>
        </p:sp>
        <p:sp>
          <p:nvSpPr>
            <p:cNvPr name="TextBox 12" id="12"/>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strike="noStrike" u="none">
                  <a:solidFill>
                    <a:srgbClr val="FFFFFF"/>
                  </a:solidFill>
                  <a:latin typeface="HK Modular"/>
                </a:rPr>
                <a:t>1</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71103" y="-3227555"/>
            <a:ext cx="11749288" cy="13926958"/>
          </a:xfrm>
          <a:custGeom>
            <a:avLst/>
            <a:gdLst/>
            <a:ahLst/>
            <a:cxnLst/>
            <a:rect r="r" b="b" t="t" l="l"/>
            <a:pathLst>
              <a:path h="13926958" w="1174928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1921" y="2418421"/>
            <a:ext cx="11898510" cy="4222178"/>
            <a:chOff x="0" y="0"/>
            <a:chExt cx="15864679" cy="5629570"/>
          </a:xfrm>
        </p:grpSpPr>
        <p:sp>
          <p:nvSpPr>
            <p:cNvPr name="Freeform 4" id="4"/>
            <p:cNvSpPr/>
            <p:nvPr/>
          </p:nvSpPr>
          <p:spPr>
            <a:xfrm flipH="false" flipV="false" rot="0">
              <a:off x="0" y="0"/>
              <a:ext cx="15864679" cy="5629570"/>
            </a:xfrm>
            <a:custGeom>
              <a:avLst/>
              <a:gdLst/>
              <a:ahLst/>
              <a:cxnLst/>
              <a:rect r="r" b="b" t="t" l="l"/>
              <a:pathLst>
                <a:path h="5629570" w="15864679">
                  <a:moveTo>
                    <a:pt x="0" y="0"/>
                  </a:moveTo>
                  <a:lnTo>
                    <a:pt x="15864679" y="0"/>
                  </a:lnTo>
                  <a:lnTo>
                    <a:pt x="15864679" y="5629570"/>
                  </a:lnTo>
                  <a:lnTo>
                    <a:pt x="0" y="5629570"/>
                  </a:lnTo>
                  <a:lnTo>
                    <a:pt x="0" y="0"/>
                  </a:lnTo>
                  <a:close/>
                </a:path>
              </a:pathLst>
            </a:custGeom>
            <a:blipFill>
              <a:blip r:embed="rId4">
                <a:extLst>
                  <a:ext uri="{96DAC541-7B7A-43D3-8B79-37D633B846F1}">
                    <asvg:svgBlip xmlns:asvg="http://schemas.microsoft.com/office/drawing/2016/SVG/main" r:embed="rId5"/>
                  </a:ext>
                </a:extLst>
              </a:blip>
              <a:stretch>
                <a:fillRect l="-22050" t="0" r="-22050" b="0"/>
              </a:stretch>
            </a:blipFill>
          </p:spPr>
        </p:sp>
        <p:sp>
          <p:nvSpPr>
            <p:cNvPr name="TextBox 5" id="5"/>
            <p:cNvSpPr txBox="true"/>
            <p:nvPr/>
          </p:nvSpPr>
          <p:spPr>
            <a:xfrm rot="0">
              <a:off x="557378" y="1162972"/>
              <a:ext cx="14749923" cy="3108343"/>
            </a:xfrm>
            <a:prstGeom prst="rect">
              <a:avLst/>
            </a:prstGeom>
          </p:spPr>
          <p:txBody>
            <a:bodyPr anchor="t" rtlCol="false" tIns="0" lIns="0" bIns="0" rIns="0">
              <a:spAutoFit/>
            </a:bodyPr>
            <a:lstStyle/>
            <a:p>
              <a:pPr>
                <a:lnSpc>
                  <a:spcPts val="3005"/>
                </a:lnSpc>
              </a:pPr>
              <a:r>
                <a:rPr lang="en-US" sz="3036">
                  <a:solidFill>
                    <a:srgbClr val="FFFFFF"/>
                  </a:solidFill>
                  <a:latin typeface="Alice"/>
                </a:rPr>
                <a:t> FITUR DARI DATASET </a:t>
              </a:r>
              <a:r>
                <a:rPr lang="en-US" sz="3036">
                  <a:solidFill>
                    <a:srgbClr val="FFFFFF"/>
                  </a:solidFill>
                  <a:latin typeface="Alice Semi-Bold"/>
                </a:rPr>
                <a:t>flowers-recognition</a:t>
              </a:r>
              <a:r>
                <a:rPr lang="en-US" sz="3036">
                  <a:solidFill>
                    <a:srgbClr val="FFFFFF"/>
                  </a:solidFill>
                  <a:latin typeface="Alice"/>
                </a:rPr>
                <a:t> adalah gambar-gambar bunga dengan dimensi </a:t>
              </a:r>
              <a:r>
                <a:rPr lang="en-US" sz="3036">
                  <a:solidFill>
                    <a:srgbClr val="FFFFFF"/>
                  </a:solidFill>
                  <a:latin typeface="Alice Semi-Bold"/>
                </a:rPr>
                <a:t>(180, 180, 3)</a:t>
              </a:r>
              <a:r>
                <a:rPr lang="en-US" sz="3036">
                  <a:solidFill>
                    <a:srgbClr val="FFFFFF"/>
                  </a:solidFill>
                  <a:latin typeface="Alice"/>
                </a:rPr>
                <a:t>, di mana setiap gambar direpresentasikan sebagai matriks piksel dengan ukuran 180x180 piksel dan 3 channel warna (RGB). Kemudian jumlah fitur setaip batch diatur ke ‘batch_size = 32'</a:t>
              </a:r>
            </a:p>
          </p:txBody>
        </p:sp>
      </p:grpSp>
      <p:sp>
        <p:nvSpPr>
          <p:cNvPr name="TextBox 6" id="6"/>
          <p:cNvSpPr txBox="true"/>
          <p:nvPr/>
        </p:nvSpPr>
        <p:spPr>
          <a:xfrm rot="0">
            <a:off x="2254557" y="1141533"/>
            <a:ext cx="15004743" cy="713385"/>
          </a:xfrm>
          <a:prstGeom prst="rect">
            <a:avLst/>
          </a:prstGeom>
        </p:spPr>
        <p:txBody>
          <a:bodyPr anchor="t" rtlCol="false" tIns="0" lIns="0" bIns="0" rIns="0">
            <a:spAutoFit/>
          </a:bodyPr>
          <a:lstStyle/>
          <a:p>
            <a:pPr marL="0" indent="0" lvl="0">
              <a:lnSpc>
                <a:spcPts val="5829"/>
              </a:lnSpc>
              <a:spcBef>
                <a:spcPct val="0"/>
              </a:spcBef>
            </a:pPr>
            <a:r>
              <a:rPr lang="en-US" sz="4163">
                <a:solidFill>
                  <a:srgbClr val="FFFFFF"/>
                </a:solidFill>
                <a:latin typeface="HK Modular"/>
              </a:rPr>
              <a:t>jumlah fitur dan jumlah label</a:t>
            </a:r>
          </a:p>
        </p:txBody>
      </p:sp>
      <p:grpSp>
        <p:nvGrpSpPr>
          <p:cNvPr name="Group 7" id="7"/>
          <p:cNvGrpSpPr/>
          <p:nvPr/>
        </p:nvGrpSpPr>
        <p:grpSpPr>
          <a:xfrm rot="0">
            <a:off x="1021921" y="1028700"/>
            <a:ext cx="1037426" cy="1037426"/>
            <a:chOff x="0" y="0"/>
            <a:chExt cx="1383234" cy="1383234"/>
          </a:xfrm>
        </p:grpSpPr>
        <p:sp>
          <p:nvSpPr>
            <p:cNvPr name="Freeform 8" id="8"/>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6"/>
              <a:stretch>
                <a:fillRect l="0" t="0" r="0" b="0"/>
              </a:stretch>
            </a:blipFill>
          </p:spPr>
        </p:sp>
        <p:sp>
          <p:nvSpPr>
            <p:cNvPr name="TextBox 9" id="9"/>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2</a:t>
              </a:r>
            </a:p>
          </p:txBody>
        </p:sp>
      </p:grpSp>
      <p:grpSp>
        <p:nvGrpSpPr>
          <p:cNvPr name="Group 10" id="10"/>
          <p:cNvGrpSpPr/>
          <p:nvPr/>
        </p:nvGrpSpPr>
        <p:grpSpPr>
          <a:xfrm rot="0">
            <a:off x="5833205" y="7202573"/>
            <a:ext cx="11426095" cy="2489760"/>
            <a:chOff x="0" y="0"/>
            <a:chExt cx="15234794" cy="3319680"/>
          </a:xfrm>
        </p:grpSpPr>
        <p:sp>
          <p:nvSpPr>
            <p:cNvPr name="Freeform 11" id="11"/>
            <p:cNvSpPr/>
            <p:nvPr/>
          </p:nvSpPr>
          <p:spPr>
            <a:xfrm flipH="false" flipV="false" rot="0">
              <a:off x="0" y="0"/>
              <a:ext cx="15234794" cy="3319680"/>
            </a:xfrm>
            <a:custGeom>
              <a:avLst/>
              <a:gdLst/>
              <a:ahLst/>
              <a:cxnLst/>
              <a:rect r="r" b="b" t="t" l="l"/>
              <a:pathLst>
                <a:path h="3319680" w="15234794">
                  <a:moveTo>
                    <a:pt x="0" y="0"/>
                  </a:moveTo>
                  <a:lnTo>
                    <a:pt x="15234794" y="0"/>
                  </a:lnTo>
                  <a:lnTo>
                    <a:pt x="15234794" y="3319680"/>
                  </a:lnTo>
                  <a:lnTo>
                    <a:pt x="0" y="3319680"/>
                  </a:lnTo>
                  <a:lnTo>
                    <a:pt x="0" y="0"/>
                  </a:lnTo>
                  <a:close/>
                </a:path>
              </a:pathLst>
            </a:custGeom>
            <a:blipFill>
              <a:blip r:embed="rId4">
                <a:extLst>
                  <a:ext uri="{96DAC541-7B7A-43D3-8B79-37D633B846F1}">
                    <asvg:svgBlip xmlns:asvg="http://schemas.microsoft.com/office/drawing/2016/SVG/main" r:embed="rId5"/>
                  </a:ext>
                </a:extLst>
              </a:blip>
              <a:stretch>
                <a:fillRect l="0" t="-6504" r="0" b="-6504"/>
              </a:stretch>
            </a:blipFill>
            <a:ln cap="sq">
              <a:noFill/>
              <a:prstDash val="solid"/>
              <a:miter/>
            </a:ln>
          </p:spPr>
        </p:sp>
        <p:sp>
          <p:nvSpPr>
            <p:cNvPr name="TextBox 12" id="12"/>
            <p:cNvSpPr txBox="true"/>
            <p:nvPr/>
          </p:nvSpPr>
          <p:spPr>
            <a:xfrm rot="0">
              <a:off x="535248" y="1065832"/>
              <a:ext cx="14164297" cy="1069086"/>
            </a:xfrm>
            <a:prstGeom prst="rect">
              <a:avLst/>
            </a:prstGeom>
          </p:spPr>
          <p:txBody>
            <a:bodyPr anchor="t" rtlCol="false" tIns="0" lIns="0" bIns="0" rIns="0">
              <a:spAutoFit/>
            </a:bodyPr>
            <a:lstStyle/>
            <a:p>
              <a:pPr algn="just" marL="0" indent="0" lvl="0">
                <a:lnSpc>
                  <a:spcPts val="3068"/>
                </a:lnSpc>
                <a:spcBef>
                  <a:spcPct val="0"/>
                </a:spcBef>
              </a:pPr>
              <a:r>
                <a:rPr lang="en-US" sz="3099">
                  <a:solidFill>
                    <a:srgbClr val="FFFFFF"/>
                  </a:solidFill>
                  <a:latin typeface="Alice"/>
                </a:rPr>
                <a:t>JUMLAH KELAS (LABEL) ADALAH LIMA: 'DAISY', 'DANDELION', 'ROSE', 'SUNFLOWER', DAN 'TULIP'.</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27852" y="2970521"/>
            <a:ext cx="15318638" cy="7927395"/>
          </a:xfrm>
          <a:custGeom>
            <a:avLst/>
            <a:gdLst/>
            <a:ahLst/>
            <a:cxnLst/>
            <a:rect r="r" b="b" t="t" l="l"/>
            <a:pathLst>
              <a:path h="7927395" w="15318638">
                <a:moveTo>
                  <a:pt x="0" y="0"/>
                </a:moveTo>
                <a:lnTo>
                  <a:pt x="15318638" y="0"/>
                </a:lnTo>
                <a:lnTo>
                  <a:pt x="15318638" y="7927395"/>
                </a:lnTo>
                <a:lnTo>
                  <a:pt x="0" y="7927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54557" y="1141533"/>
            <a:ext cx="15004743" cy="1474813"/>
          </a:xfrm>
          <a:prstGeom prst="rect">
            <a:avLst/>
          </a:prstGeom>
        </p:spPr>
        <p:txBody>
          <a:bodyPr anchor="t" rtlCol="false" tIns="0" lIns="0" bIns="0" rIns="0">
            <a:spAutoFit/>
          </a:bodyPr>
          <a:lstStyle/>
          <a:p>
            <a:pPr marL="0" indent="0" lvl="0">
              <a:lnSpc>
                <a:spcPts val="5969"/>
              </a:lnSpc>
              <a:spcBef>
                <a:spcPct val="0"/>
              </a:spcBef>
            </a:pPr>
            <a:r>
              <a:rPr lang="en-US" sz="4263">
                <a:solidFill>
                  <a:srgbClr val="FFFFFF"/>
                </a:solidFill>
                <a:latin typeface="HK Modular"/>
              </a:rPr>
              <a:t>jenis jaringan saraf tiruan yang digunakan</a:t>
            </a:r>
          </a:p>
        </p:txBody>
      </p:sp>
      <p:grpSp>
        <p:nvGrpSpPr>
          <p:cNvPr name="Group 5" id="5"/>
          <p:cNvGrpSpPr/>
          <p:nvPr/>
        </p:nvGrpSpPr>
        <p:grpSpPr>
          <a:xfrm rot="0">
            <a:off x="1021921" y="1028700"/>
            <a:ext cx="1037426" cy="1037426"/>
            <a:chOff x="0" y="0"/>
            <a:chExt cx="1383234" cy="1383234"/>
          </a:xfrm>
        </p:grpSpPr>
        <p:sp>
          <p:nvSpPr>
            <p:cNvPr name="Freeform 6" id="6"/>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6"/>
              <a:stretch>
                <a:fillRect l="0" t="0" r="0" b="0"/>
              </a:stretch>
            </a:blipFill>
          </p:spPr>
        </p:sp>
        <p:sp>
          <p:nvSpPr>
            <p:cNvPr name="TextBox 7" id="7"/>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3</a:t>
              </a:r>
            </a:p>
          </p:txBody>
        </p:sp>
      </p:grpSp>
      <p:sp>
        <p:nvSpPr>
          <p:cNvPr name="TextBox 8" id="8"/>
          <p:cNvSpPr txBox="true"/>
          <p:nvPr/>
        </p:nvSpPr>
        <p:spPr>
          <a:xfrm rot="0">
            <a:off x="3306264" y="4356073"/>
            <a:ext cx="13761814" cy="2159695"/>
          </a:xfrm>
          <a:prstGeom prst="rect">
            <a:avLst/>
          </a:prstGeom>
        </p:spPr>
        <p:txBody>
          <a:bodyPr anchor="t" rtlCol="false" tIns="0" lIns="0" bIns="0" rIns="0">
            <a:spAutoFit/>
          </a:bodyPr>
          <a:lstStyle/>
          <a:p>
            <a:pPr algn="just">
              <a:lnSpc>
                <a:spcPts val="4336"/>
              </a:lnSpc>
              <a:spcBef>
                <a:spcPct val="0"/>
              </a:spcBef>
            </a:pPr>
            <a:r>
              <a:rPr lang="en-US" sz="3097">
                <a:solidFill>
                  <a:srgbClr val="FFFFFF"/>
                </a:solidFill>
                <a:latin typeface="Alice"/>
              </a:rPr>
              <a:t>pada tugas ini digunakan CNN (Convolutional  Neural Network). CNN merupakan tipe jaringan saraf yang sangat efektif dalam mengolah data citra atau gambar. Di dalam CNN, terdapat beberapa lapisan konvolusi dan pooling yang digunakan untuk mengekstraksi fitur-fitur dari gambar secara bertahap.</a:t>
            </a:r>
          </a:p>
        </p:txBody>
      </p:sp>
      <p:sp>
        <p:nvSpPr>
          <p:cNvPr name="TextBox 9" id="9"/>
          <p:cNvSpPr txBox="true"/>
          <p:nvPr/>
        </p:nvSpPr>
        <p:spPr>
          <a:xfrm rot="-5400000">
            <a:off x="-1468286" y="6555713"/>
            <a:ext cx="6556705" cy="498558"/>
          </a:xfrm>
          <a:prstGeom prst="rect">
            <a:avLst/>
          </a:prstGeom>
        </p:spPr>
        <p:txBody>
          <a:bodyPr anchor="t" rtlCol="false" tIns="0" lIns="0" bIns="0" rIns="0">
            <a:spAutoFit/>
          </a:bodyPr>
          <a:lstStyle/>
          <a:p>
            <a:pPr marL="0" indent="0" lvl="0">
              <a:lnSpc>
                <a:spcPts val="4020"/>
              </a:lnSpc>
              <a:spcBef>
                <a:spcPct val="0"/>
              </a:spcBef>
            </a:pPr>
            <a:r>
              <a:rPr lang="en-US" sz="2871">
                <a:solidFill>
                  <a:srgbClr val="01FFFF"/>
                </a:solidFill>
                <a:latin typeface="HK Modular"/>
              </a:rPr>
              <a:t>jaringan saraf tiruan</a:t>
            </a:r>
          </a:p>
        </p:txBody>
      </p:sp>
      <p:sp>
        <p:nvSpPr>
          <p:cNvPr name="TextBox 10" id="10"/>
          <p:cNvSpPr txBox="true"/>
          <p:nvPr/>
        </p:nvSpPr>
        <p:spPr>
          <a:xfrm rot="0">
            <a:off x="3306264" y="6867544"/>
            <a:ext cx="13761814" cy="2159695"/>
          </a:xfrm>
          <a:prstGeom prst="rect">
            <a:avLst/>
          </a:prstGeom>
        </p:spPr>
        <p:txBody>
          <a:bodyPr anchor="t" rtlCol="false" tIns="0" lIns="0" bIns="0" rIns="0">
            <a:spAutoFit/>
          </a:bodyPr>
          <a:lstStyle/>
          <a:p>
            <a:pPr algn="just">
              <a:lnSpc>
                <a:spcPts val="4336"/>
              </a:lnSpc>
              <a:spcBef>
                <a:spcPct val="0"/>
              </a:spcBef>
            </a:pPr>
            <a:r>
              <a:rPr lang="en-US" sz="3097">
                <a:solidFill>
                  <a:srgbClr val="FFFFFF"/>
                </a:solidFill>
                <a:latin typeface="Alice"/>
              </a:rPr>
              <a:t>Pada tugas ini terdapat dua jenis jaringan saraf tiruan (neural network) yang digunakan pada model. Pertama, terdapat model yang menggunakan arsitektur Convolutional Neural Network (CNN) dan kedua, model yang menggunakan CNN dengan penambahan lapisan Dropout.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48532" y="2568166"/>
            <a:ext cx="13990936" cy="7240310"/>
          </a:xfrm>
          <a:custGeom>
            <a:avLst/>
            <a:gdLst/>
            <a:ahLst/>
            <a:cxnLst/>
            <a:rect r="r" b="b" t="t" l="l"/>
            <a:pathLst>
              <a:path h="7240310" w="13990936">
                <a:moveTo>
                  <a:pt x="0" y="0"/>
                </a:moveTo>
                <a:lnTo>
                  <a:pt x="13990936" y="0"/>
                </a:lnTo>
                <a:lnTo>
                  <a:pt x="13990936" y="7240310"/>
                </a:lnTo>
                <a:lnTo>
                  <a:pt x="0" y="7240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62130" y="1055807"/>
            <a:ext cx="7563740" cy="726117"/>
          </a:xfrm>
          <a:prstGeom prst="rect">
            <a:avLst/>
          </a:prstGeom>
        </p:spPr>
        <p:txBody>
          <a:bodyPr anchor="t" rtlCol="false" tIns="0" lIns="0" bIns="0" rIns="0">
            <a:spAutoFit/>
          </a:bodyPr>
          <a:lstStyle/>
          <a:p>
            <a:pPr marL="0" indent="0" lvl="0">
              <a:lnSpc>
                <a:spcPts val="5969"/>
              </a:lnSpc>
              <a:spcBef>
                <a:spcPct val="0"/>
              </a:spcBef>
            </a:pPr>
            <a:r>
              <a:rPr lang="en-US" sz="4263">
                <a:solidFill>
                  <a:srgbClr val="FFFFFF"/>
                </a:solidFill>
                <a:latin typeface="HK Modular"/>
              </a:rPr>
              <a:t>jenis optimisasi</a:t>
            </a:r>
          </a:p>
        </p:txBody>
      </p:sp>
      <p:sp>
        <p:nvSpPr>
          <p:cNvPr name="TextBox 5" id="5"/>
          <p:cNvSpPr txBox="true"/>
          <p:nvPr/>
        </p:nvSpPr>
        <p:spPr>
          <a:xfrm rot="0">
            <a:off x="2709449" y="3981375"/>
            <a:ext cx="12869101" cy="3423289"/>
          </a:xfrm>
          <a:prstGeom prst="rect">
            <a:avLst/>
          </a:prstGeom>
        </p:spPr>
        <p:txBody>
          <a:bodyPr anchor="t" rtlCol="false" tIns="0" lIns="0" bIns="0" rIns="0">
            <a:spAutoFit/>
          </a:bodyPr>
          <a:lstStyle/>
          <a:p>
            <a:pPr algn="just">
              <a:lnSpc>
                <a:spcPts val="4514"/>
              </a:lnSpc>
            </a:pPr>
          </a:p>
          <a:p>
            <a:pPr algn="just">
              <a:lnSpc>
                <a:spcPts val="4514"/>
              </a:lnSpc>
              <a:spcBef>
                <a:spcPct val="0"/>
              </a:spcBef>
            </a:pPr>
            <a:r>
              <a:rPr lang="en-US" sz="3224">
                <a:solidFill>
                  <a:srgbClr val="FFFFFF"/>
                </a:solidFill>
                <a:latin typeface="Alice"/>
              </a:rPr>
              <a:t>Optimizer yang digunakan adalah Adam Ini merupakan algoritma adaptif yang menggabungkan ide dari algoritma optimasi stokastik gradien (SGD) dengan teknik momentum dan perhitungan adaptif dari learning rate. Penggunaan optimizer ini membantu percepatan konvergensi selama pelatihan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021921" y="1028700"/>
            <a:ext cx="1037426" cy="1037426"/>
            <a:chOff x="0" y="0"/>
            <a:chExt cx="1383234" cy="1383234"/>
          </a:xfrm>
        </p:grpSpPr>
        <p:sp>
          <p:nvSpPr>
            <p:cNvPr name="Freeform 3" id="3"/>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2"/>
              <a:stretch>
                <a:fillRect l="0" t="0" r="0" b="0"/>
              </a:stretch>
            </a:blipFill>
          </p:spPr>
        </p:sp>
        <p:sp>
          <p:nvSpPr>
            <p:cNvPr name="TextBox 4" id="4"/>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4</a:t>
              </a:r>
            </a:p>
          </p:txBody>
        </p:sp>
      </p:grpSp>
      <p:sp>
        <p:nvSpPr>
          <p:cNvPr name="Freeform 5" id="5"/>
          <p:cNvSpPr/>
          <p:nvPr/>
        </p:nvSpPr>
        <p:spPr>
          <a:xfrm flipH="false" flipV="false" rot="0">
            <a:off x="-1966732" y="-1424495"/>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588634" y="-1424495"/>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9144000" y="-1424495"/>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4699366" y="-1424495"/>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9" id="9"/>
          <p:cNvGrpSpPr/>
          <p:nvPr/>
        </p:nvGrpSpPr>
        <p:grpSpPr>
          <a:xfrm rot="0">
            <a:off x="1540633" y="2406182"/>
            <a:ext cx="14887626" cy="7435079"/>
            <a:chOff x="0" y="0"/>
            <a:chExt cx="3921021" cy="1958210"/>
          </a:xfrm>
        </p:grpSpPr>
        <p:sp>
          <p:nvSpPr>
            <p:cNvPr name="Freeform 10" id="10"/>
            <p:cNvSpPr/>
            <p:nvPr/>
          </p:nvSpPr>
          <p:spPr>
            <a:xfrm flipH="false" flipV="false" rot="0">
              <a:off x="0" y="0"/>
              <a:ext cx="3921021" cy="1958210"/>
            </a:xfrm>
            <a:custGeom>
              <a:avLst/>
              <a:gdLst/>
              <a:ahLst/>
              <a:cxnLst/>
              <a:rect r="r" b="b" t="t" l="l"/>
              <a:pathLst>
                <a:path h="1958210" w="3921021">
                  <a:moveTo>
                    <a:pt x="52002" y="0"/>
                  </a:moveTo>
                  <a:lnTo>
                    <a:pt x="3869018" y="0"/>
                  </a:lnTo>
                  <a:cubicBezTo>
                    <a:pt x="3882810" y="0"/>
                    <a:pt x="3896037" y="5479"/>
                    <a:pt x="3905790" y="15231"/>
                  </a:cubicBezTo>
                  <a:cubicBezTo>
                    <a:pt x="3915542" y="24983"/>
                    <a:pt x="3921021" y="38210"/>
                    <a:pt x="3921021" y="52002"/>
                  </a:cubicBezTo>
                  <a:lnTo>
                    <a:pt x="3921021" y="1906208"/>
                  </a:lnTo>
                  <a:cubicBezTo>
                    <a:pt x="3921021" y="1920000"/>
                    <a:pt x="3915542" y="1933227"/>
                    <a:pt x="3905790" y="1942979"/>
                  </a:cubicBezTo>
                  <a:cubicBezTo>
                    <a:pt x="3896037" y="1952731"/>
                    <a:pt x="3882810" y="1958210"/>
                    <a:pt x="3869018" y="1958210"/>
                  </a:cubicBezTo>
                  <a:lnTo>
                    <a:pt x="52002" y="1958210"/>
                  </a:lnTo>
                  <a:cubicBezTo>
                    <a:pt x="38210" y="1958210"/>
                    <a:pt x="24983" y="1952731"/>
                    <a:pt x="15231" y="1942979"/>
                  </a:cubicBezTo>
                  <a:cubicBezTo>
                    <a:pt x="5479" y="1933227"/>
                    <a:pt x="0" y="1920000"/>
                    <a:pt x="0" y="1906208"/>
                  </a:cubicBezTo>
                  <a:lnTo>
                    <a:pt x="0" y="52002"/>
                  </a:lnTo>
                  <a:cubicBezTo>
                    <a:pt x="0" y="38210"/>
                    <a:pt x="5479" y="24983"/>
                    <a:pt x="15231" y="15231"/>
                  </a:cubicBezTo>
                  <a:cubicBezTo>
                    <a:pt x="24983" y="5479"/>
                    <a:pt x="38210" y="0"/>
                    <a:pt x="52002" y="0"/>
                  </a:cubicBezTo>
                  <a:close/>
                </a:path>
              </a:pathLst>
            </a:custGeom>
            <a:gradFill rotWithShape="true">
              <a:gsLst>
                <a:gs pos="0">
                  <a:srgbClr val="010219">
                    <a:alpha val="47000"/>
                  </a:srgbClr>
                </a:gs>
                <a:gs pos="50000">
                  <a:srgbClr val="000224">
                    <a:alpha val="47000"/>
                  </a:srgbClr>
                </a:gs>
                <a:gs pos="100000">
                  <a:srgbClr val="0496BE">
                    <a:alpha val="47000"/>
                  </a:srgbClr>
                </a:gs>
              </a:gsLst>
              <a:path path="circle">
                <a:fillToRect l="0" r="100000" t="0" b="100000"/>
              </a:path>
              <a:tileRect r="0" l="-100000" b="0" t="-100000"/>
            </a:gradFill>
            <a:ln w="28575" cap="rnd">
              <a:solidFill>
                <a:srgbClr val="FFFFFF">
                  <a:alpha val="46667"/>
                </a:srgbClr>
              </a:solidFill>
              <a:prstDash val="solid"/>
              <a:round/>
            </a:ln>
          </p:spPr>
        </p:sp>
        <p:sp>
          <p:nvSpPr>
            <p:cNvPr name="TextBox 11" id="11"/>
            <p:cNvSpPr txBox="true"/>
            <p:nvPr/>
          </p:nvSpPr>
          <p:spPr>
            <a:xfrm>
              <a:off x="0" y="-47625"/>
              <a:ext cx="3921021" cy="2005835"/>
            </a:xfrm>
            <a:prstGeom prst="rect">
              <a:avLst/>
            </a:prstGeom>
          </p:spPr>
          <p:txBody>
            <a:bodyPr anchor="ctr" rtlCol="false" tIns="50800" lIns="50800" bIns="50800" rIns="50800"/>
            <a:lstStyle/>
            <a:p>
              <a:pPr algn="ctr">
                <a:lnSpc>
                  <a:spcPts val="3002"/>
                </a:lnSpc>
              </a:pPr>
            </a:p>
          </p:txBody>
        </p:sp>
      </p:grpSp>
      <p:sp>
        <p:nvSpPr>
          <p:cNvPr name="TextBox 12" id="12"/>
          <p:cNvSpPr txBox="true"/>
          <p:nvPr/>
        </p:nvSpPr>
        <p:spPr>
          <a:xfrm rot="0">
            <a:off x="2049075" y="3106302"/>
            <a:ext cx="13870742" cy="6312009"/>
          </a:xfrm>
          <a:prstGeom prst="rect">
            <a:avLst/>
          </a:prstGeom>
        </p:spPr>
        <p:txBody>
          <a:bodyPr anchor="t" rtlCol="false" tIns="0" lIns="0" bIns="0" rIns="0">
            <a:spAutoFit/>
          </a:bodyPr>
          <a:lstStyle/>
          <a:p>
            <a:pPr algn="just" marL="592798" indent="-296399" lvl="1">
              <a:lnSpc>
                <a:spcPts val="3843"/>
              </a:lnSpc>
              <a:buFont typeface="Arial"/>
              <a:buChar char="•"/>
            </a:pPr>
            <a:r>
              <a:rPr lang="en-US" sz="2745">
                <a:solidFill>
                  <a:srgbClr val="FFFFFF"/>
                </a:solidFill>
                <a:latin typeface="Alice"/>
              </a:rPr>
              <a:t> AKTIVASI YANG DIGUNAKAN ADALAH RELU (RECTIFIED LINEAR UNIT). FUNGSI AKTIVASI RELU (RECTIFIED LINEAR UNIT) DITERAPKAN PADA LAPISAN-LAPISAN CONV2D DAN DENSE DALAM ARSITEKTUR MODEL CONVOLUTIONAL NEURAL NETWORK (CNN).</a:t>
            </a:r>
          </a:p>
          <a:p>
            <a:pPr algn="just" marL="592798" indent="-296399" lvl="1">
              <a:lnSpc>
                <a:spcPts val="3843"/>
              </a:lnSpc>
              <a:buFont typeface="Arial"/>
              <a:buChar char="•"/>
            </a:pPr>
            <a:r>
              <a:rPr lang="en-US" sz="2745">
                <a:solidFill>
                  <a:srgbClr val="FFFFFF"/>
                </a:solidFill>
                <a:latin typeface="Alice"/>
              </a:rPr>
              <a:t>LAPISAN CONV2D: RELU DIGUNAKAN SETELAH OPERASI KONVOLUSI PADA SETIAP LAPISAN. RELU MENGONVERSI NILAI NEGATIF MENJADI NOL DAN MEMPERTAHANKAN NILAI POSITIF TANPA PERUBAHAN. INI MEMBANTU DALAM MENGEKSTRAKSI FITUR-FITUR YANG PENTING DARI GAMBAR.</a:t>
            </a:r>
          </a:p>
          <a:p>
            <a:pPr algn="just" marL="592798" indent="-296399" lvl="1">
              <a:lnSpc>
                <a:spcPts val="3843"/>
              </a:lnSpc>
              <a:buFont typeface="Arial"/>
              <a:buChar char="•"/>
            </a:pPr>
            <a:r>
              <a:rPr lang="en-US" sz="2745">
                <a:solidFill>
                  <a:srgbClr val="FFFFFF"/>
                </a:solidFill>
                <a:latin typeface="Alice"/>
              </a:rPr>
              <a:t>LAPISAN DENSE: RELU JUGA DIGUNAKAN DI LAPISAN TERSEMBUNYI SEBELUM LAPISAN OUTPUT. INI MEMBANTU JARINGAN UNTUK BELAJAR REPRESENTASI YANG LEBIH BAIK DARI FITUR-FITUR YANG DITEMUKAN DALAM DATA.</a:t>
            </a:r>
          </a:p>
          <a:p>
            <a:pPr algn="just">
              <a:lnSpc>
                <a:spcPts val="3843"/>
              </a:lnSpc>
            </a:pPr>
          </a:p>
          <a:p>
            <a:pPr algn="just">
              <a:lnSpc>
                <a:spcPts val="3843"/>
              </a:lnSpc>
            </a:pPr>
          </a:p>
        </p:txBody>
      </p:sp>
      <p:sp>
        <p:nvSpPr>
          <p:cNvPr name="TextBox 13" id="13"/>
          <p:cNvSpPr txBox="true"/>
          <p:nvPr/>
        </p:nvSpPr>
        <p:spPr>
          <a:xfrm rot="0">
            <a:off x="2254557" y="1141533"/>
            <a:ext cx="15004743" cy="713385"/>
          </a:xfrm>
          <a:prstGeom prst="rect">
            <a:avLst/>
          </a:prstGeom>
        </p:spPr>
        <p:txBody>
          <a:bodyPr anchor="t" rtlCol="false" tIns="0" lIns="0" bIns="0" rIns="0">
            <a:spAutoFit/>
          </a:bodyPr>
          <a:lstStyle/>
          <a:p>
            <a:pPr marL="0" indent="0" lvl="0">
              <a:lnSpc>
                <a:spcPts val="5829"/>
              </a:lnSpc>
              <a:spcBef>
                <a:spcPct val="0"/>
              </a:spcBef>
            </a:pPr>
            <a:r>
              <a:rPr lang="en-US" sz="4163">
                <a:solidFill>
                  <a:srgbClr val="FFFFFF"/>
                </a:solidFill>
                <a:latin typeface="HK Modular"/>
              </a:rPr>
              <a:t>fungsi aktivasi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51647" y="280880"/>
            <a:ext cx="13387660" cy="1065174"/>
          </a:xfrm>
          <a:prstGeom prst="rect">
            <a:avLst/>
          </a:prstGeom>
        </p:spPr>
        <p:txBody>
          <a:bodyPr anchor="t" rtlCol="false" tIns="0" lIns="0" bIns="0" rIns="0">
            <a:spAutoFit/>
          </a:bodyPr>
          <a:lstStyle/>
          <a:p>
            <a:pPr marL="0" indent="0" lvl="0">
              <a:lnSpc>
                <a:spcPts val="4289"/>
              </a:lnSpc>
              <a:spcBef>
                <a:spcPct val="0"/>
              </a:spcBef>
            </a:pPr>
            <a:r>
              <a:rPr lang="en-US" sz="3064">
                <a:solidFill>
                  <a:srgbClr val="FFFFFF"/>
                </a:solidFill>
                <a:latin typeface="HK Modular"/>
              </a:rPr>
              <a:t>jumlah hidden layer dan total hidden node perlayer</a:t>
            </a:r>
          </a:p>
        </p:txBody>
      </p:sp>
      <p:sp>
        <p:nvSpPr>
          <p:cNvPr name="TextBox 4" id="4"/>
          <p:cNvSpPr txBox="true"/>
          <p:nvPr/>
        </p:nvSpPr>
        <p:spPr>
          <a:xfrm rot="0">
            <a:off x="1551647" y="1958143"/>
            <a:ext cx="15763238" cy="7990396"/>
          </a:xfrm>
          <a:prstGeom prst="rect">
            <a:avLst/>
          </a:prstGeom>
        </p:spPr>
        <p:txBody>
          <a:bodyPr anchor="t" rtlCol="false" tIns="0" lIns="0" bIns="0" rIns="0">
            <a:spAutoFit/>
          </a:bodyPr>
          <a:lstStyle/>
          <a:p>
            <a:pPr algn="just">
              <a:lnSpc>
                <a:spcPts val="4259"/>
              </a:lnSpc>
            </a:pPr>
            <a:r>
              <a:rPr lang="en-US" sz="3042">
                <a:solidFill>
                  <a:srgbClr val="FFFFFF"/>
                </a:solidFill>
                <a:latin typeface="Alice Bold"/>
              </a:rPr>
              <a:t>terdapat 4 lapisan konvolusi (Conv2D) dan 2 lapisan dense (Dense). </a:t>
            </a:r>
          </a:p>
          <a:p>
            <a:pPr algn="just" marL="656868" indent="-328434" lvl="1">
              <a:lnSpc>
                <a:spcPts val="4259"/>
              </a:lnSpc>
              <a:buFont typeface="Arial"/>
              <a:buChar char="•"/>
            </a:pPr>
            <a:r>
              <a:rPr lang="en-US" sz="3042">
                <a:solidFill>
                  <a:srgbClr val="FFFFFF"/>
                </a:solidFill>
                <a:latin typeface="Alice Bold"/>
              </a:rPr>
              <a:t>Jumlah Hidden Layer:</a:t>
            </a:r>
          </a:p>
          <a:p>
            <a:pPr algn="just" marL="656868" indent="-328434" lvl="1">
              <a:lnSpc>
                <a:spcPts val="4259"/>
              </a:lnSpc>
              <a:buFont typeface="Arial"/>
              <a:buChar char="•"/>
            </a:pPr>
            <a:r>
              <a:rPr lang="en-US" sz="3042">
                <a:solidFill>
                  <a:srgbClr val="FFFFFF"/>
                </a:solidFill>
                <a:latin typeface="Alice Bold"/>
              </a:rPr>
              <a:t>Total Hidden Layer = Jumlah lapisan konvolusi + Jumlah lapisan dense = 4 + 2 = 6 hidden layers</a:t>
            </a:r>
          </a:p>
          <a:p>
            <a:pPr algn="just" marL="656868" indent="-328434" lvl="1">
              <a:lnSpc>
                <a:spcPts val="4259"/>
              </a:lnSpc>
              <a:buFont typeface="Arial"/>
              <a:buChar char="•"/>
            </a:pPr>
            <a:r>
              <a:rPr lang="en-US" sz="3042">
                <a:solidFill>
                  <a:srgbClr val="FFFFFF"/>
                </a:solidFill>
                <a:latin typeface="Alice Bold"/>
              </a:rPr>
              <a:t>Jumlah Total Hidden Node per Layer:</a:t>
            </a:r>
          </a:p>
          <a:p>
            <a:pPr algn="just" marL="656868" indent="-328434" lvl="1">
              <a:lnSpc>
                <a:spcPts val="4259"/>
              </a:lnSpc>
              <a:buFont typeface="Arial"/>
              <a:buChar char="•"/>
            </a:pPr>
            <a:r>
              <a:rPr lang="en-US" sz="3042">
                <a:solidFill>
                  <a:srgbClr val="FFFFFF"/>
                </a:solidFill>
                <a:latin typeface="Alice Bold"/>
              </a:rPr>
              <a:t>Untuk lapisan konvolusi:</a:t>
            </a:r>
          </a:p>
          <a:p>
            <a:pPr algn="just" marL="1970605" indent="-492651" lvl="3">
              <a:lnSpc>
                <a:spcPts val="4259"/>
              </a:lnSpc>
              <a:buFont typeface="Arial"/>
              <a:buChar char="￭"/>
            </a:pPr>
            <a:r>
              <a:rPr lang="en-US" sz="3042">
                <a:solidFill>
                  <a:srgbClr val="FFFFFF"/>
                </a:solidFill>
                <a:latin typeface="Alice Bold"/>
              </a:rPr>
              <a:t>Conv2D pertama memiliki 16 filter.</a:t>
            </a:r>
          </a:p>
          <a:p>
            <a:pPr algn="just" marL="1970605" indent="-492651" lvl="3">
              <a:lnSpc>
                <a:spcPts val="4259"/>
              </a:lnSpc>
              <a:buFont typeface="Arial"/>
              <a:buChar char="￭"/>
            </a:pPr>
            <a:r>
              <a:rPr lang="en-US" sz="3042">
                <a:solidFill>
                  <a:srgbClr val="FFFFFF"/>
                </a:solidFill>
                <a:latin typeface="Alice Bold"/>
              </a:rPr>
              <a:t>Conv2D kedua memiliki 32 filter.</a:t>
            </a:r>
          </a:p>
          <a:p>
            <a:pPr algn="just" marL="1970605" indent="-492651" lvl="3">
              <a:lnSpc>
                <a:spcPts val="4259"/>
              </a:lnSpc>
              <a:buFont typeface="Arial"/>
              <a:buChar char="￭"/>
            </a:pPr>
            <a:r>
              <a:rPr lang="en-US" sz="3042">
                <a:solidFill>
                  <a:srgbClr val="FFFFFF"/>
                </a:solidFill>
                <a:latin typeface="Alice Bold"/>
              </a:rPr>
              <a:t>Conv2D ketiga memiliki 64 filter.</a:t>
            </a:r>
          </a:p>
          <a:p>
            <a:pPr algn="just" marL="1970605" indent="-492651" lvl="3">
              <a:lnSpc>
                <a:spcPts val="4259"/>
              </a:lnSpc>
              <a:buFont typeface="Arial"/>
              <a:buChar char="￭"/>
            </a:pPr>
            <a:r>
              <a:rPr lang="en-US" sz="3042">
                <a:solidFill>
                  <a:srgbClr val="FFFFFF"/>
                </a:solidFill>
                <a:latin typeface="Alice Bold"/>
              </a:rPr>
              <a:t>Conv2D keempat memiliki 128 filter.</a:t>
            </a:r>
          </a:p>
          <a:p>
            <a:pPr algn="just" marL="656868" indent="-328434" lvl="1">
              <a:lnSpc>
                <a:spcPts val="4259"/>
              </a:lnSpc>
              <a:buFont typeface="Arial"/>
              <a:buChar char="•"/>
            </a:pPr>
            <a:r>
              <a:rPr lang="en-US" sz="3042">
                <a:solidFill>
                  <a:srgbClr val="FFFFFF"/>
                </a:solidFill>
                <a:latin typeface="Alice Bold"/>
              </a:rPr>
              <a:t>Untuk lapisan dense:</a:t>
            </a:r>
          </a:p>
          <a:p>
            <a:pPr algn="just" marL="1970605" indent="-492651" lvl="3">
              <a:lnSpc>
                <a:spcPts val="4259"/>
              </a:lnSpc>
              <a:buFont typeface="Arial"/>
              <a:buChar char="￭"/>
            </a:pPr>
            <a:r>
              <a:rPr lang="en-US" sz="3042">
                <a:solidFill>
                  <a:srgbClr val="FFFFFF"/>
                </a:solidFill>
                <a:latin typeface="Alice Bold"/>
              </a:rPr>
              <a:t>Dense pertama memiliki 128 neuron.</a:t>
            </a:r>
          </a:p>
          <a:p>
            <a:pPr algn="just" marL="1970605" indent="-492651" lvl="3">
              <a:lnSpc>
                <a:spcPts val="4259"/>
              </a:lnSpc>
              <a:buFont typeface="Arial"/>
              <a:buChar char="￭"/>
            </a:pPr>
            <a:r>
              <a:rPr lang="en-US" sz="3042">
                <a:solidFill>
                  <a:srgbClr val="FFFFFF"/>
                </a:solidFill>
                <a:latin typeface="Alice Bold"/>
              </a:rPr>
              <a:t>Dense kedua memiliki num_classes neuron (dalam kasus ini 5 untuk klasifikasi 5 kelas).</a:t>
            </a:r>
          </a:p>
          <a:p>
            <a:pPr algn="just">
              <a:lnSpc>
                <a:spcPts val="4259"/>
              </a:lnSpc>
              <a:spcBef>
                <a:spcPct val="0"/>
              </a:spcBef>
            </a:pPr>
          </a:p>
        </p:txBody>
      </p:sp>
      <p:grpSp>
        <p:nvGrpSpPr>
          <p:cNvPr name="Group 5" id="5"/>
          <p:cNvGrpSpPr/>
          <p:nvPr/>
        </p:nvGrpSpPr>
        <p:grpSpPr>
          <a:xfrm rot="0">
            <a:off x="0" y="20676"/>
            <a:ext cx="1037426" cy="1037452"/>
            <a:chOff x="0" y="0"/>
            <a:chExt cx="1383234" cy="1383269"/>
          </a:xfrm>
        </p:grpSpPr>
        <p:sp>
          <p:nvSpPr>
            <p:cNvPr name="Freeform 6" id="6"/>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7" id="7"/>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5</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594186" y="-2588920"/>
            <a:ext cx="19425869" cy="6572937"/>
            <a:chOff x="0" y="0"/>
            <a:chExt cx="25901159" cy="8763917"/>
          </a:xfrm>
        </p:grpSpPr>
        <p:sp>
          <p:nvSpPr>
            <p:cNvPr name="Freeform 3" id="3"/>
            <p:cNvSpPr/>
            <p:nvPr/>
          </p:nvSpPr>
          <p:spPr>
            <a:xfrm flipH="false" flipV="false" rot="0">
              <a:off x="2154808" y="4823494"/>
              <a:ext cx="1383234" cy="1383269"/>
            </a:xfrm>
            <a:custGeom>
              <a:avLst/>
              <a:gdLst/>
              <a:ahLst/>
              <a:cxnLst/>
              <a:rect r="r" b="b" t="t" l="l"/>
              <a:pathLst>
                <a:path h="1383269" w="1383234">
                  <a:moveTo>
                    <a:pt x="0" y="0"/>
                  </a:moveTo>
                  <a:lnTo>
                    <a:pt x="1383234" y="0"/>
                  </a:lnTo>
                  <a:lnTo>
                    <a:pt x="1383234" y="1383268"/>
                  </a:lnTo>
                  <a:lnTo>
                    <a:pt x="0" y="1383268"/>
                  </a:lnTo>
                  <a:lnTo>
                    <a:pt x="0" y="0"/>
                  </a:lnTo>
                  <a:close/>
                </a:path>
              </a:pathLst>
            </a:custGeom>
            <a:blipFill>
              <a:blip r:embed="rId2"/>
              <a:stretch>
                <a:fillRect l="-1" t="0" r="-1" b="0"/>
              </a:stretch>
            </a:blipFill>
          </p:spPr>
        </p:sp>
        <p:sp>
          <p:nvSpPr>
            <p:cNvPr name="TextBox 4" id="4"/>
            <p:cNvSpPr txBox="true"/>
            <p:nvPr/>
          </p:nvSpPr>
          <p:spPr>
            <a:xfrm rot="0">
              <a:off x="2588230" y="5204305"/>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6</a:t>
              </a:r>
            </a:p>
          </p:txBody>
        </p:sp>
        <p:sp>
          <p:nvSpPr>
            <p:cNvPr name="Freeform 5" id="5"/>
            <p:cNvSpPr/>
            <p:nvPr/>
          </p:nvSpPr>
          <p:spPr>
            <a:xfrm flipH="false" flipV="false" rot="0">
              <a:off x="0" y="0"/>
              <a:ext cx="8633720" cy="8558175"/>
            </a:xfrm>
            <a:custGeom>
              <a:avLst/>
              <a:gdLst/>
              <a:ahLst/>
              <a:cxnLst/>
              <a:rect r="r" b="b" t="t" l="l"/>
              <a:pathLst>
                <a:path h="8558175" w="8633720">
                  <a:moveTo>
                    <a:pt x="0" y="0"/>
                  </a:moveTo>
                  <a:lnTo>
                    <a:pt x="8633720" y="0"/>
                  </a:lnTo>
                  <a:lnTo>
                    <a:pt x="8633720" y="8558175"/>
                  </a:lnTo>
                  <a:lnTo>
                    <a:pt x="0" y="8558175"/>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8633720" y="205742"/>
              <a:ext cx="8633720" cy="8558175"/>
            </a:xfrm>
            <a:custGeom>
              <a:avLst/>
              <a:gdLst/>
              <a:ahLst/>
              <a:cxnLst/>
              <a:rect r="r" b="b" t="t" l="l"/>
              <a:pathLst>
                <a:path h="8558175" w="8633720">
                  <a:moveTo>
                    <a:pt x="0" y="0"/>
                  </a:moveTo>
                  <a:lnTo>
                    <a:pt x="8633719" y="0"/>
                  </a:lnTo>
                  <a:lnTo>
                    <a:pt x="8633719" y="8558175"/>
                  </a:lnTo>
                  <a:lnTo>
                    <a:pt x="0" y="8558175"/>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17267439" y="205742"/>
              <a:ext cx="8633720" cy="8558175"/>
            </a:xfrm>
            <a:custGeom>
              <a:avLst/>
              <a:gdLst/>
              <a:ahLst/>
              <a:cxnLst/>
              <a:rect r="r" b="b" t="t" l="l"/>
              <a:pathLst>
                <a:path h="8558175" w="8633720">
                  <a:moveTo>
                    <a:pt x="0" y="0"/>
                  </a:moveTo>
                  <a:lnTo>
                    <a:pt x="8633720" y="0"/>
                  </a:lnTo>
                  <a:lnTo>
                    <a:pt x="8633720" y="8558175"/>
                  </a:lnTo>
                  <a:lnTo>
                    <a:pt x="0" y="8558175"/>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8" id="8"/>
            <p:cNvSpPr txBox="true"/>
            <p:nvPr/>
          </p:nvSpPr>
          <p:spPr>
            <a:xfrm rot="0">
              <a:off x="3798324" y="5012037"/>
              <a:ext cx="20006324" cy="891067"/>
            </a:xfrm>
            <a:prstGeom prst="rect">
              <a:avLst/>
            </a:prstGeom>
          </p:spPr>
          <p:txBody>
            <a:bodyPr anchor="t" rtlCol="false" tIns="0" lIns="0" bIns="0" rIns="0">
              <a:spAutoFit/>
            </a:bodyPr>
            <a:lstStyle/>
            <a:p>
              <a:pPr marL="0" indent="0" lvl="0">
                <a:lnSpc>
                  <a:spcPts val="5689"/>
                </a:lnSpc>
                <a:spcBef>
                  <a:spcPct val="0"/>
                </a:spcBef>
              </a:pPr>
              <a:r>
                <a:rPr lang="en-US" sz="4063">
                  <a:solidFill>
                    <a:srgbClr val="FFFFFF"/>
                  </a:solidFill>
                  <a:latin typeface="HK Modular"/>
                </a:rPr>
                <a:t>jumlah total bobot (weight)</a:t>
              </a:r>
            </a:p>
          </p:txBody>
        </p:sp>
      </p:grpSp>
      <p:sp>
        <p:nvSpPr>
          <p:cNvPr name="Freeform 9" id="9"/>
          <p:cNvSpPr/>
          <p:nvPr/>
        </p:nvSpPr>
        <p:spPr>
          <a:xfrm flipH="false" flipV="false" rot="0">
            <a:off x="702135" y="2520330"/>
            <a:ext cx="16833227" cy="8711195"/>
          </a:xfrm>
          <a:custGeom>
            <a:avLst/>
            <a:gdLst/>
            <a:ahLst/>
            <a:cxnLst/>
            <a:rect r="r" b="b" t="t" l="l"/>
            <a:pathLst>
              <a:path h="8711195" w="16833227">
                <a:moveTo>
                  <a:pt x="0" y="0"/>
                </a:moveTo>
                <a:lnTo>
                  <a:pt x="16833228" y="0"/>
                </a:lnTo>
                <a:lnTo>
                  <a:pt x="16833228" y="8711195"/>
                </a:lnTo>
                <a:lnTo>
                  <a:pt x="0" y="8711195"/>
                </a:lnTo>
                <a:lnTo>
                  <a:pt x="0" y="0"/>
                </a:lnTo>
                <a:close/>
              </a:path>
            </a:pathLst>
          </a:custGeom>
          <a:blipFill>
            <a:blip r:embed="rId5">
              <a:alphaModFix amt="54000"/>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154671" y="3917342"/>
            <a:ext cx="13978658" cy="5605145"/>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FFFFF"/>
                </a:solidFill>
                <a:latin typeface="Alice"/>
              </a:rPr>
              <a:t>Jumlah bobot pada suatu lapisan adalah jumlah neuron pada lapisan sebelumnya dikalikan dengan jumlah neuron pada lapisan saat ini, termasuk juga bias untuk setiap neuron.</a:t>
            </a:r>
          </a:p>
          <a:p>
            <a:pPr algn="just" marL="690881" indent="-345440" lvl="1">
              <a:lnSpc>
                <a:spcPts val="4480"/>
              </a:lnSpc>
              <a:buFont typeface="Arial"/>
              <a:buChar char="•"/>
            </a:pPr>
            <a:r>
              <a:rPr lang="en-US" sz="3200">
                <a:solidFill>
                  <a:srgbClr val="FFFFFF"/>
                </a:solidFill>
                <a:latin typeface="Alice"/>
              </a:rPr>
              <a:t>Untuk menghitung jumlah total bobot, kita perlu mengetahui jumlah parameter pada masing-masing lapisan.</a:t>
            </a:r>
          </a:p>
          <a:p>
            <a:pPr algn="just" marL="690881" indent="-345440" lvl="1">
              <a:lnSpc>
                <a:spcPts val="4480"/>
              </a:lnSpc>
              <a:buFont typeface="Arial"/>
              <a:buChar char="•"/>
            </a:pPr>
            <a:r>
              <a:rPr lang="en-US" sz="3200">
                <a:solidFill>
                  <a:srgbClr val="FFFFFF"/>
                </a:solidFill>
                <a:latin typeface="Alice"/>
              </a:rPr>
              <a:t>Rumus untuk menghitung jumlah parameter pada Conv2D adalah: (filter_size * input_channels + 1) * number_of_filters.</a:t>
            </a:r>
          </a:p>
          <a:p>
            <a:pPr algn="just" marL="690881" indent="-345440" lvl="1">
              <a:lnSpc>
                <a:spcPts val="4480"/>
              </a:lnSpc>
              <a:buFont typeface="Arial"/>
              <a:buChar char="•"/>
            </a:pPr>
            <a:r>
              <a:rPr lang="en-US" sz="3200">
                <a:solidFill>
                  <a:srgbClr val="FFFFFF"/>
                </a:solidFill>
                <a:latin typeface="Alice"/>
              </a:rPr>
              <a:t>Rumus untuk menghitung jumlah parameter pada Dense adalah: (jumlah_neuron_sebelumnya + 1) * jumlah_neuron_saat_ini.</a:t>
            </a:r>
          </a:p>
          <a:p>
            <a:pPr algn="just">
              <a:lnSpc>
                <a:spcPts val="448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DAF1MrdAQBQ</dc:identifier>
  <dcterms:modified xsi:type="dcterms:W3CDTF">2011-08-01T06:04:30Z</dcterms:modified>
  <cp:revision>1</cp:revision>
  <dc:title>Tugas2_Kecerdasan Artifisial_2108107010036</dc:title>
</cp:coreProperties>
</file>